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4"/>
    <p:sldMasterId id="2147483986" r:id="rId5"/>
  </p:sldMasterIdLst>
  <p:notesMasterIdLst>
    <p:notesMasterId r:id="rId38"/>
  </p:notesMasterIdLst>
  <p:handoutMasterIdLst>
    <p:handoutMasterId r:id="rId39"/>
  </p:handoutMasterIdLst>
  <p:sldIdLst>
    <p:sldId id="492" r:id="rId6"/>
    <p:sldId id="570" r:id="rId7"/>
    <p:sldId id="545" r:id="rId8"/>
    <p:sldId id="547" r:id="rId9"/>
    <p:sldId id="548" r:id="rId10"/>
    <p:sldId id="564" r:id="rId11"/>
    <p:sldId id="565" r:id="rId12"/>
    <p:sldId id="566" r:id="rId13"/>
    <p:sldId id="577" r:id="rId14"/>
    <p:sldId id="511" r:id="rId15"/>
    <p:sldId id="576" r:id="rId16"/>
    <p:sldId id="557" r:id="rId17"/>
    <p:sldId id="558" r:id="rId18"/>
    <p:sldId id="559" r:id="rId19"/>
    <p:sldId id="549" r:id="rId20"/>
    <p:sldId id="560" r:id="rId21"/>
    <p:sldId id="561" r:id="rId22"/>
    <p:sldId id="562" r:id="rId23"/>
    <p:sldId id="563" r:id="rId24"/>
    <p:sldId id="550" r:id="rId25"/>
    <p:sldId id="513" r:id="rId26"/>
    <p:sldId id="515" r:id="rId27"/>
    <p:sldId id="552" r:id="rId28"/>
    <p:sldId id="505" r:id="rId29"/>
    <p:sldId id="551" r:id="rId30"/>
    <p:sldId id="514" r:id="rId31"/>
    <p:sldId id="553" r:id="rId32"/>
    <p:sldId id="568" r:id="rId33"/>
    <p:sldId id="575" r:id="rId34"/>
    <p:sldId id="571" r:id="rId35"/>
    <p:sldId id="572" r:id="rId36"/>
    <p:sldId id="573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9FBA"/>
    <a:srgbClr val="33CC33"/>
    <a:srgbClr val="66FF66"/>
    <a:srgbClr val="9EA900"/>
    <a:srgbClr val="FF7C23"/>
    <a:srgbClr val="333333"/>
    <a:srgbClr val="5F5F5F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0" autoAdjust="0"/>
    <p:restoredTop sz="96082" autoAdjust="0"/>
  </p:normalViewPr>
  <p:slideViewPr>
    <p:cSldViewPr snapToGrid="0">
      <p:cViewPr varScale="1">
        <p:scale>
          <a:sx n="112" d="100"/>
          <a:sy n="112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9" tIns="46572" rIns="93139" bIns="46572" numCol="1" anchor="t" anchorCtr="0" compatLnSpc="1">
            <a:prstTxWarp prst="textNoShape">
              <a:avLst/>
            </a:prstTxWarp>
          </a:bodyPr>
          <a:lstStyle>
            <a:lvl1pPr defTabSz="93176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9" tIns="46572" rIns="93139" bIns="46572" numCol="1" anchor="t" anchorCtr="0" compatLnSpc="1">
            <a:prstTxWarp prst="textNoShape">
              <a:avLst/>
            </a:prstTxWarp>
          </a:bodyPr>
          <a:lstStyle>
            <a:lvl1pPr algn="r" defTabSz="93176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0560" y="8796560"/>
            <a:ext cx="3038371" cy="1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39" tIns="46572" rIns="93139" bIns="46572" numCol="1" anchor="t" anchorCtr="0" compatLnSpc="1">
            <a:prstTxWarp prst="textNoShape">
              <a:avLst/>
            </a:prstTxWarp>
          </a:bodyPr>
          <a:lstStyle>
            <a:lvl1pPr defTabSz="93176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Placeholder - presentation title | Date - 6 April, 2006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3158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9" tIns="46572" rIns="93139" bIns="46572" numCol="1" anchor="b" anchorCtr="0" compatLnSpc="1">
            <a:prstTxWarp prst="textNoShape">
              <a:avLst/>
            </a:prstTxWarp>
          </a:bodyPr>
          <a:lstStyle>
            <a:lvl1pPr algn="r" defTabSz="93176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B5E494-2A93-4B7F-BB2C-A11A9D5D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80526" y="9011459"/>
            <a:ext cx="983050" cy="12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31761">
              <a:defRPr/>
            </a:pPr>
            <a:r>
              <a:rPr lang="en-US" sz="800" dirty="0"/>
              <a:t>| © 2006 Lenovo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24563" y="9011460"/>
            <a:ext cx="930471" cy="13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31761">
              <a:defRPr/>
            </a:pPr>
            <a:r>
              <a:rPr lang="en-US" sz="800" dirty="0"/>
              <a:t>Lenovo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9" tIns="46572" rIns="93139" bIns="46572" numCol="1" anchor="t" anchorCtr="0" compatLnSpc="1">
            <a:prstTxWarp prst="textNoShape">
              <a:avLst/>
            </a:prstTxWarp>
          </a:bodyPr>
          <a:lstStyle>
            <a:lvl1pPr defTabSz="93176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436" y="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9" tIns="46572" rIns="93139" bIns="46572" numCol="1" anchor="t" anchorCtr="0" compatLnSpc="1">
            <a:prstTxWarp prst="textNoShape">
              <a:avLst/>
            </a:prstTxWarp>
          </a:bodyPr>
          <a:lstStyle>
            <a:lvl1pPr algn="r" defTabSz="93176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9" tIns="46572" rIns="93139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436" y="8831580"/>
            <a:ext cx="3038372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39" tIns="46572" rIns="93139" bIns="46572" numCol="1" anchor="b" anchorCtr="0" compatLnSpc="1">
            <a:prstTxWarp prst="textNoShape">
              <a:avLst/>
            </a:prstTxWarp>
          </a:bodyPr>
          <a:lstStyle>
            <a:lvl1pPr algn="r" defTabSz="93176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0CAD70-0A10-4EAF-AAD6-677FE150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73955" y="8734478"/>
            <a:ext cx="3039964" cy="21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39" tIns="46572" rIns="93139" bIns="46572" numCol="1" anchor="t" anchorCtr="0" compatLnSpc="1">
            <a:prstTxWarp prst="textNoShape">
              <a:avLst/>
            </a:prstTxWarp>
          </a:bodyPr>
          <a:lstStyle>
            <a:lvl1pPr defTabSz="93176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Placeholder - presentation title | Date - 6 April, 2006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733481" y="9051256"/>
            <a:ext cx="983050" cy="12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31761">
              <a:defRPr/>
            </a:pPr>
            <a:r>
              <a:rPr lang="en-US" sz="800" dirty="0"/>
              <a:t>| © 2006 Lenovo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775925" y="9051255"/>
            <a:ext cx="933658" cy="12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31761">
              <a:defRPr/>
            </a:pPr>
            <a:r>
              <a:rPr lang="en-US" sz="800" dirty="0"/>
              <a:t>Lenovo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99025" y="6613525"/>
            <a:ext cx="38989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defRPr/>
            </a:pPr>
            <a:r>
              <a:rPr lang="en-US" sz="800">
                <a:solidFill>
                  <a:schemeClr val="bg2"/>
                </a:solidFill>
                <a:latin typeface="Calibri" pitchFamily="34" charset="0"/>
              </a:rPr>
              <a:t> © 2010 Lenovo</a:t>
            </a:r>
          </a:p>
        </p:txBody>
      </p:sp>
      <p:pic>
        <p:nvPicPr>
          <p:cNvPr id="5" name="Picture 5" descr="LenovoLogo_Dark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349375"/>
            <a:ext cx="3952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 bwMode="invGray">
          <a:xfrm>
            <a:off x="979488" y="2549525"/>
            <a:ext cx="6130925" cy="688975"/>
          </a:xfrm>
        </p:spPr>
        <p:txBody>
          <a:bodyPr lIns="0" tIns="0" rIns="0" bIns="0" anchor="ctr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979488" y="3487738"/>
            <a:ext cx="5591175" cy="390525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646113"/>
            <a:ext cx="2090738" cy="5735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138" y="646113"/>
            <a:ext cx="6119812" cy="5735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646113"/>
            <a:ext cx="8362950" cy="579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138" y="1495425"/>
            <a:ext cx="8348662" cy="4886325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495425"/>
            <a:ext cx="4097337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95425"/>
            <a:ext cx="4098925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646113"/>
            <a:ext cx="2090738" cy="5735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138" y="646113"/>
            <a:ext cx="6119812" cy="5735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495425"/>
            <a:ext cx="4097337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95425"/>
            <a:ext cx="4098925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646113"/>
            <a:ext cx="8362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495425"/>
            <a:ext cx="834866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gray">
          <a:xfrm>
            <a:off x="8180388" y="6616700"/>
            <a:ext cx="6461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r>
              <a:rPr lang="en-US" sz="800">
                <a:solidFill>
                  <a:schemeClr val="bg2"/>
                </a:solidFill>
                <a:latin typeface="Calibri" pitchFamily="34" charset="0"/>
              </a:rPr>
              <a:t>Page </a:t>
            </a:r>
            <a:fld id="{B89CBA00-9606-4B93-83D6-1DF45FC7DE84}" type="slidenum">
              <a:rPr lang="en-US" sz="800">
                <a:solidFill>
                  <a:schemeClr val="bg2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952625" y="6613525"/>
            <a:ext cx="38989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r>
              <a:rPr lang="en-US" sz="800" dirty="0" smtClean="0">
                <a:solidFill>
                  <a:schemeClr val="bg2"/>
                </a:solidFill>
                <a:latin typeface="Calibri" pitchFamily="34" charset="0"/>
              </a:rPr>
              <a:t>Web Design Update| </a:t>
            </a:r>
            <a:r>
              <a:rPr lang="en-US" sz="800" dirty="0">
                <a:solidFill>
                  <a:schemeClr val="bg2"/>
                </a:solidFill>
                <a:latin typeface="Calibri" pitchFamily="34" charset="0"/>
              </a:rPr>
              <a:t>© 2010 Lenovo</a:t>
            </a: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>
            <a:off x="1741488" y="6505575"/>
            <a:ext cx="0" cy="209550"/>
          </a:xfrm>
          <a:prstGeom prst="line">
            <a:avLst/>
          </a:prstGeom>
          <a:noFill/>
          <a:ln w="6350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8" descr="LenovoLogo_DarkBackground_s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0525" y="6462713"/>
            <a:ext cx="1200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8" name="Line 12"/>
          <p:cNvSpPr>
            <a:spLocks noChangeShapeType="1"/>
          </p:cNvSpPr>
          <p:nvPr userDrawn="1"/>
        </p:nvSpPr>
        <p:spPr bwMode="auto">
          <a:xfrm flipH="1">
            <a:off x="458788" y="6457950"/>
            <a:ext cx="8353425" cy="0"/>
          </a:xfrm>
          <a:prstGeom prst="line">
            <a:avLst/>
          </a:prstGeom>
          <a:noFill/>
          <a:ln w="6350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3998" r:id="rId2"/>
    <p:sldLayoutId id="2147483997" r:id="rId3"/>
    <p:sldLayoutId id="2147483996" r:id="rId4"/>
    <p:sldLayoutId id="2147483995" r:id="rId5"/>
    <p:sldLayoutId id="2147483994" r:id="rId6"/>
    <p:sldLayoutId id="2147483993" r:id="rId7"/>
    <p:sldLayoutId id="2147483992" r:id="rId8"/>
    <p:sldLayoutId id="2147483991" r:id="rId9"/>
    <p:sldLayoutId id="2147483990" r:id="rId10"/>
    <p:sldLayoutId id="2147483989" r:id="rId11"/>
    <p:sldLayoutId id="21474839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36538" indent="-2365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679450" indent="-2174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>
          <a:solidFill>
            <a:schemeClr val="tx1"/>
          </a:solidFill>
          <a:latin typeface="+mn-lt"/>
          <a:cs typeface="+mn-cs"/>
        </a:defRPr>
      </a:lvl3pPr>
      <a:lvl4pPr marL="914400" indent="-2333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146175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603375" indent="-230188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060575" indent="-230188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17775" indent="-230188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974975" indent="-230188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646113"/>
            <a:ext cx="8362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495425"/>
            <a:ext cx="834866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1488" name="Rectangle 16"/>
          <p:cNvSpPr>
            <a:spLocks noChangeArrowheads="1"/>
          </p:cNvSpPr>
          <p:nvPr userDrawn="1"/>
        </p:nvSpPr>
        <p:spPr bwMode="gray">
          <a:xfrm>
            <a:off x="8180388" y="6616700"/>
            <a:ext cx="6461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r>
              <a:rPr lang="en-US" sz="800">
                <a:solidFill>
                  <a:schemeClr val="bg2"/>
                </a:solidFill>
                <a:latin typeface="Calibri" pitchFamily="34" charset="0"/>
              </a:rPr>
              <a:t>Page </a:t>
            </a:r>
            <a:fld id="{8A626397-00D2-4053-9445-D645B1DCC9A8}" type="slidenum">
              <a:rPr lang="en-US" sz="800">
                <a:solidFill>
                  <a:schemeClr val="bg2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61493" name="Rectangle 21"/>
          <p:cNvSpPr>
            <a:spLocks noChangeArrowheads="1"/>
          </p:cNvSpPr>
          <p:nvPr userDrawn="1"/>
        </p:nvSpPr>
        <p:spPr bwMode="gray">
          <a:xfrm>
            <a:off x="8180388" y="6616700"/>
            <a:ext cx="64611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r>
              <a:rPr lang="en-US" sz="800">
                <a:solidFill>
                  <a:schemeClr val="bg2"/>
                </a:solidFill>
                <a:latin typeface="Calibri" pitchFamily="34" charset="0"/>
              </a:rPr>
              <a:t>Page </a:t>
            </a:r>
            <a:fld id="{EB249C71-37E3-4C0A-B3F4-65884F40A6D8}" type="slidenum">
              <a:rPr lang="en-US" sz="800">
                <a:solidFill>
                  <a:schemeClr val="bg2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61494" name="Rectangle 22"/>
          <p:cNvSpPr>
            <a:spLocks noChangeArrowheads="1"/>
          </p:cNvSpPr>
          <p:nvPr userDrawn="1"/>
        </p:nvSpPr>
        <p:spPr bwMode="auto">
          <a:xfrm>
            <a:off x="1952625" y="6613525"/>
            <a:ext cx="38989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defRPr/>
            </a:pPr>
            <a:r>
              <a:rPr lang="en-US" sz="800">
                <a:solidFill>
                  <a:schemeClr val="bg2"/>
                </a:solidFill>
                <a:latin typeface="Calibri" pitchFamily="34" charset="0"/>
              </a:rPr>
              <a:t>Template title | © 2010 Lenovo</a:t>
            </a:r>
          </a:p>
        </p:txBody>
      </p:sp>
      <p:pic>
        <p:nvPicPr>
          <p:cNvPr id="14343" name="Picture 24" descr="LenovoLogo_DarkBackground_s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0525" y="6462713"/>
            <a:ext cx="1200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99" name="Line 27"/>
          <p:cNvSpPr>
            <a:spLocks noChangeShapeType="1"/>
          </p:cNvSpPr>
          <p:nvPr userDrawn="1"/>
        </p:nvSpPr>
        <p:spPr bwMode="auto">
          <a:xfrm flipH="1">
            <a:off x="458788" y="6457950"/>
            <a:ext cx="8353425" cy="0"/>
          </a:xfrm>
          <a:prstGeom prst="line">
            <a:avLst/>
          </a:prstGeom>
          <a:noFill/>
          <a:ln w="6350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1500" name="Line 28"/>
          <p:cNvSpPr>
            <a:spLocks noChangeShapeType="1"/>
          </p:cNvSpPr>
          <p:nvPr userDrawn="1"/>
        </p:nvSpPr>
        <p:spPr bwMode="auto">
          <a:xfrm>
            <a:off x="1741488" y="6505575"/>
            <a:ext cx="0" cy="209550"/>
          </a:xfrm>
          <a:prstGeom prst="line">
            <a:avLst/>
          </a:prstGeom>
          <a:noFill/>
          <a:ln w="6350">
            <a:solidFill>
              <a:srgbClr val="333333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8" r:id="rId2"/>
    <p:sldLayoutId id="2147484007" r:id="rId3"/>
    <p:sldLayoutId id="2147484006" r:id="rId4"/>
    <p:sldLayoutId id="2147484005" r:id="rId5"/>
    <p:sldLayoutId id="2147484004" r:id="rId6"/>
    <p:sldLayoutId id="2147484003" r:id="rId7"/>
    <p:sldLayoutId id="2147484002" r:id="rId8"/>
    <p:sldLayoutId id="2147484001" r:id="rId9"/>
    <p:sldLayoutId id="2147484000" r:id="rId10"/>
    <p:sldLayoutId id="21474839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236538" indent="-2365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679450" indent="-2174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>
          <a:solidFill>
            <a:schemeClr val="tx1"/>
          </a:solidFill>
          <a:latin typeface="+mn-lt"/>
          <a:cs typeface="+mn-cs"/>
        </a:defRPr>
      </a:lvl3pPr>
      <a:lvl4pPr marL="914400" indent="-2333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146175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603375" indent="-230188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060575" indent="-230188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517775" indent="-230188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974975" indent="-230188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enovocentral.lenovo.com/dux/redesign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9488" y="2549525"/>
            <a:ext cx="7786687" cy="688975"/>
          </a:xfrm>
        </p:spPr>
        <p:txBody>
          <a:bodyPr/>
          <a:lstStyle/>
          <a:p>
            <a:pPr eaLnBrk="1" hangingPunct="1"/>
            <a:r>
              <a:rPr lang="en-US" sz="3200" smtClean="0"/>
              <a:t>WEB DESIGN UPDATE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August 13,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381000" y="742950"/>
            <a:ext cx="7981950" cy="5505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65100"/>
            <a:ext cx="8515350" cy="506413"/>
          </a:xfrm>
        </p:spPr>
        <p:txBody>
          <a:bodyPr/>
          <a:lstStyle/>
          <a:p>
            <a:pPr eaLnBrk="1" hangingPunct="1"/>
            <a:r>
              <a:rPr lang="en-US" smtClean="0"/>
              <a:t>Social Logo (under construction)</a:t>
            </a: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 flipH="1" flipV="1">
            <a:off x="2362200" y="2425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6299200" y="2413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320800" y="1739900"/>
            <a:ext cx="1447800" cy="639763"/>
          </a:xfrm>
          <a:prstGeom prst="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232600"/>
                </a:solidFill>
              </a:rPr>
              <a:t>-Hero images</a:t>
            </a:r>
            <a:br>
              <a:rPr lang="en-US" sz="1200" b="1" i="1">
                <a:solidFill>
                  <a:srgbClr val="232600"/>
                </a:solidFill>
              </a:rPr>
            </a:br>
            <a:r>
              <a:rPr lang="en-US" sz="1200" b="1" i="1">
                <a:solidFill>
                  <a:srgbClr val="232600"/>
                </a:solidFill>
              </a:rPr>
              <a:t>-Press quotes</a:t>
            </a:r>
            <a:br>
              <a:rPr lang="en-US" sz="1200" b="1" i="1">
                <a:solidFill>
                  <a:srgbClr val="232600"/>
                </a:solidFill>
              </a:rPr>
            </a:br>
            <a:r>
              <a:rPr lang="en-US" sz="1200" b="1" i="1">
                <a:solidFill>
                  <a:srgbClr val="232600"/>
                </a:solidFill>
              </a:rPr>
              <a:t>-Video tours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914650" y="981075"/>
            <a:ext cx="2076450" cy="830997"/>
          </a:xfrm>
          <a:prstGeom prst="rect">
            <a:avLst/>
          </a:prstGeom>
          <a:solidFill>
            <a:srgbClr val="009FBA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dirty="0">
                <a:solidFill>
                  <a:srgbClr val="232600"/>
                </a:solidFill>
              </a:rPr>
              <a:t>-Facebook, e.g.</a:t>
            </a:r>
            <a:br>
              <a:rPr lang="en-US" sz="1200" b="1" i="1" dirty="0">
                <a:solidFill>
                  <a:srgbClr val="232600"/>
                </a:solidFill>
              </a:rPr>
            </a:br>
            <a:r>
              <a:rPr lang="en-US" sz="1200" b="1" i="1" dirty="0">
                <a:solidFill>
                  <a:srgbClr val="232600"/>
                </a:solidFill>
              </a:rPr>
              <a:t>-Blog posts</a:t>
            </a:r>
            <a:br>
              <a:rPr lang="en-US" sz="1200" b="1" i="1" dirty="0">
                <a:solidFill>
                  <a:srgbClr val="232600"/>
                </a:solidFill>
              </a:rPr>
            </a:br>
            <a:r>
              <a:rPr lang="en-US" sz="1200" b="1" i="1" dirty="0">
                <a:solidFill>
                  <a:srgbClr val="232600"/>
                </a:solidFill>
              </a:rPr>
              <a:t>-Local social accounts</a:t>
            </a:r>
            <a:br>
              <a:rPr lang="en-US" sz="1200" b="1" i="1" dirty="0">
                <a:solidFill>
                  <a:srgbClr val="232600"/>
                </a:solidFill>
              </a:rPr>
            </a:br>
            <a:endParaRPr lang="en-US" sz="1200" b="1" i="1" dirty="0">
              <a:solidFill>
                <a:srgbClr val="232600"/>
              </a:solidFill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121150" y="2032000"/>
            <a:ext cx="1257300" cy="274638"/>
          </a:xfrm>
          <a:prstGeom prst="rect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dirty="0" smtClean="0">
                <a:solidFill>
                  <a:srgbClr val="232600"/>
                </a:solidFill>
              </a:rPr>
              <a:t>-Press </a:t>
            </a:r>
            <a:r>
              <a:rPr lang="en-US" sz="1200" b="1" i="1" dirty="0">
                <a:solidFill>
                  <a:srgbClr val="232600"/>
                </a:solidFill>
              </a:rPr>
              <a:t>quotes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768975" y="1539875"/>
            <a:ext cx="1257300" cy="457200"/>
          </a:xfrm>
          <a:prstGeom prst="rect">
            <a:avLst/>
          </a:prstGeom>
          <a:solidFill>
            <a:srgbClr val="CC99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i="1" dirty="0">
                <a:solidFill>
                  <a:srgbClr val="232600"/>
                </a:solidFill>
              </a:rPr>
              <a:t>-Brand stories</a:t>
            </a:r>
            <a:br>
              <a:rPr lang="en-US" sz="1200" b="1" i="1" dirty="0">
                <a:solidFill>
                  <a:srgbClr val="232600"/>
                </a:solidFill>
              </a:rPr>
            </a:br>
            <a:r>
              <a:rPr lang="en-US" sz="1200" b="1" i="1" dirty="0">
                <a:solidFill>
                  <a:srgbClr val="232600"/>
                </a:solidFill>
              </a:rPr>
              <a:t>-Testimonials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2423902"/>
            <a:ext cx="7019925" cy="261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Review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Social Logo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Home Page </a:t>
            </a:r>
            <a:r>
              <a:rPr lang="en-US" dirty="0" smtClean="0">
                <a:solidFill>
                  <a:schemeClr val="folHlink"/>
                </a:solidFill>
                <a:sym typeface="Wingdings" pitchFamily="2" charset="2"/>
              </a:rPr>
              <a:t>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Category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Shop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Configurator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Model Details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Project plan &amp; Management System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"/>
            <a:ext cx="9144000" cy="195910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63590"/>
            <a:ext cx="9144000" cy="195910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435840"/>
            <a:ext cx="9144000" cy="195910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Review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Social Logo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Home Page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Category Page </a:t>
            </a:r>
            <a:r>
              <a:rPr lang="en-US" dirty="0" smtClean="0">
                <a:solidFill>
                  <a:schemeClr val="folHlink"/>
                </a:solidFill>
                <a:sym typeface="Wingdings" pitchFamily="2" charset="2"/>
              </a:rPr>
              <a:t></a:t>
            </a:r>
            <a:endParaRPr lang="en-US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Shop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Configurator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Model Details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Project plan &amp; Management System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8650"/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1802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8650"/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17970"/>
            <a:ext cx="9144000" cy="251802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8650"/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13130"/>
            <a:ext cx="9144000" cy="251802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8650"/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62620"/>
            <a:ext cx="9144000" cy="251802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9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Milestones</a:t>
            </a:r>
          </a:p>
        </p:txBody>
      </p:sp>
      <p:graphicFrame>
        <p:nvGraphicFramePr>
          <p:cNvPr id="69782" name="Group 150"/>
          <p:cNvGraphicFramePr>
            <a:graphicFrameLocks noGrp="1"/>
          </p:cNvGraphicFramePr>
          <p:nvPr>
            <p:ph idx="1"/>
          </p:nvPr>
        </p:nvGraphicFramePr>
        <p:xfrm>
          <a:off x="300038" y="1273175"/>
          <a:ext cx="8497887" cy="215900"/>
        </p:xfrm>
        <a:graphic>
          <a:graphicData uri="http://schemas.openxmlformats.org/drawingml/2006/table">
            <a:tbl>
              <a:tblPr/>
              <a:tblGrid>
                <a:gridCol w="447675"/>
                <a:gridCol w="446087"/>
                <a:gridCol w="449263"/>
                <a:gridCol w="447675"/>
                <a:gridCol w="444500"/>
                <a:gridCol w="447675"/>
                <a:gridCol w="446087"/>
                <a:gridCol w="449263"/>
                <a:gridCol w="447675"/>
                <a:gridCol w="446087"/>
                <a:gridCol w="449263"/>
                <a:gridCol w="446087"/>
                <a:gridCol w="446088"/>
                <a:gridCol w="447675"/>
                <a:gridCol w="446087"/>
                <a:gridCol w="449263"/>
                <a:gridCol w="446087"/>
                <a:gridCol w="447675"/>
                <a:gridCol w="447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7/19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7/26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9/13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866" name="Group 234"/>
          <p:cNvGraphicFramePr>
            <a:graphicFrameLocks noGrp="1"/>
          </p:cNvGraphicFramePr>
          <p:nvPr/>
        </p:nvGraphicFramePr>
        <p:xfrm>
          <a:off x="103188" y="1484313"/>
          <a:ext cx="8497887" cy="215900"/>
        </p:xfrm>
        <a:graphic>
          <a:graphicData uri="http://schemas.openxmlformats.org/drawingml/2006/table">
            <a:tbl>
              <a:tblPr/>
              <a:tblGrid>
                <a:gridCol w="447675"/>
                <a:gridCol w="446087"/>
                <a:gridCol w="449263"/>
                <a:gridCol w="447675"/>
                <a:gridCol w="444500"/>
                <a:gridCol w="447675"/>
                <a:gridCol w="446087"/>
                <a:gridCol w="449263"/>
                <a:gridCol w="447675"/>
                <a:gridCol w="446087"/>
                <a:gridCol w="449263"/>
                <a:gridCol w="446087"/>
                <a:gridCol w="446088"/>
                <a:gridCol w="447675"/>
                <a:gridCol w="446087"/>
                <a:gridCol w="449263"/>
                <a:gridCol w="446087"/>
                <a:gridCol w="447675"/>
                <a:gridCol w="447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663" name="AutoShape 175"/>
          <p:cNvSpPr>
            <a:spLocks noChangeArrowheads="1"/>
          </p:cNvSpPr>
          <p:nvPr/>
        </p:nvSpPr>
        <p:spPr bwMode="auto">
          <a:xfrm>
            <a:off x="511175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68" name="Text Box 176"/>
          <p:cNvSpPr txBox="1">
            <a:spLocks noChangeArrowheads="1"/>
          </p:cNvSpPr>
          <p:nvPr/>
        </p:nvSpPr>
        <p:spPr bwMode="auto">
          <a:xfrm>
            <a:off x="153988" y="1765300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Exec</a:t>
            </a:r>
          </a:p>
          <a:p>
            <a:pPr algn="ctr"/>
            <a:r>
              <a:rPr lang="en-US" sz="1200" b="1" dirty="0"/>
              <a:t>Review</a:t>
            </a:r>
          </a:p>
        </p:txBody>
      </p:sp>
      <p:sp>
        <p:nvSpPr>
          <p:cNvPr id="63714" name="AutoShape 226"/>
          <p:cNvSpPr>
            <a:spLocks noChangeArrowheads="1"/>
          </p:cNvSpPr>
          <p:nvPr/>
        </p:nvSpPr>
        <p:spPr bwMode="auto">
          <a:xfrm>
            <a:off x="2004761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70" name="Text Box 227"/>
          <p:cNvSpPr txBox="1">
            <a:spLocks noChangeArrowheads="1"/>
          </p:cNvSpPr>
          <p:nvPr/>
        </p:nvSpPr>
        <p:spPr bwMode="auto">
          <a:xfrm>
            <a:off x="1671638" y="1765300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B0F0"/>
                </a:solidFill>
              </a:rPr>
              <a:t>Design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</a:rPr>
              <a:t>Review</a:t>
            </a:r>
          </a:p>
        </p:txBody>
      </p:sp>
      <p:sp>
        <p:nvSpPr>
          <p:cNvPr id="69873" name="Text Box 230"/>
          <p:cNvSpPr txBox="1">
            <a:spLocks noChangeArrowheads="1"/>
          </p:cNvSpPr>
          <p:nvPr/>
        </p:nvSpPr>
        <p:spPr bwMode="auto">
          <a:xfrm>
            <a:off x="3913188" y="1765300"/>
            <a:ext cx="617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LEC Demo</a:t>
            </a:r>
          </a:p>
        </p:txBody>
      </p:sp>
      <p:sp>
        <p:nvSpPr>
          <p:cNvPr id="63725" name="AutoShape 237"/>
          <p:cNvSpPr>
            <a:spLocks noChangeArrowheads="1"/>
          </p:cNvSpPr>
          <p:nvPr/>
        </p:nvSpPr>
        <p:spPr bwMode="auto">
          <a:xfrm>
            <a:off x="4260850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712" name="AutoShape 224"/>
          <p:cNvSpPr>
            <a:spLocks noChangeArrowheads="1"/>
          </p:cNvSpPr>
          <p:nvPr/>
        </p:nvSpPr>
        <p:spPr bwMode="auto">
          <a:xfrm>
            <a:off x="4645025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76" name="Text Box 225"/>
          <p:cNvSpPr txBox="1">
            <a:spLocks noChangeArrowheads="1"/>
          </p:cNvSpPr>
          <p:nvPr/>
        </p:nvSpPr>
        <p:spPr bwMode="auto">
          <a:xfrm>
            <a:off x="4327525" y="1765300"/>
            <a:ext cx="841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Exec</a:t>
            </a:r>
          </a:p>
          <a:p>
            <a:pPr algn="ctr"/>
            <a:r>
              <a:rPr lang="en-US" sz="1200" b="1"/>
              <a:t>Review</a:t>
            </a:r>
          </a:p>
        </p:txBody>
      </p:sp>
      <p:sp>
        <p:nvSpPr>
          <p:cNvPr id="2" name="AutoShape 224"/>
          <p:cNvSpPr>
            <a:spLocks noChangeArrowheads="1"/>
          </p:cNvSpPr>
          <p:nvPr/>
        </p:nvSpPr>
        <p:spPr bwMode="auto">
          <a:xfrm>
            <a:off x="6731000" y="2289175"/>
            <a:ext cx="165100" cy="136525"/>
          </a:xfrm>
          <a:custGeom>
            <a:avLst/>
            <a:gdLst>
              <a:gd name="T0" fmla="*/ 82550 w 165100"/>
              <a:gd name="T1" fmla="*/ 0 h 136525"/>
              <a:gd name="T2" fmla="*/ 0 w 165100"/>
              <a:gd name="T3" fmla="*/ 52148 h 136525"/>
              <a:gd name="T4" fmla="*/ 31531 w 165100"/>
              <a:gd name="T5" fmla="*/ 136525 h 136525"/>
              <a:gd name="T6" fmla="*/ 133569 w 165100"/>
              <a:gd name="T7" fmla="*/ 136525 h 136525"/>
              <a:gd name="T8" fmla="*/ 165100 w 165100"/>
              <a:gd name="T9" fmla="*/ 52148 h 136525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51019 w 165100"/>
              <a:gd name="T16" fmla="*/ 52148 h 136525"/>
              <a:gd name="T17" fmla="*/ 114081 w 165100"/>
              <a:gd name="T18" fmla="*/ 104295 h 136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100" h="136525">
                <a:moveTo>
                  <a:pt x="0" y="52148"/>
                </a:moveTo>
                <a:lnTo>
                  <a:pt x="63063" y="52148"/>
                </a:lnTo>
                <a:lnTo>
                  <a:pt x="82550" y="0"/>
                </a:lnTo>
                <a:lnTo>
                  <a:pt x="102037" y="52148"/>
                </a:lnTo>
                <a:lnTo>
                  <a:pt x="165100" y="52148"/>
                </a:lnTo>
                <a:lnTo>
                  <a:pt x="114081" y="84377"/>
                </a:lnTo>
                <a:lnTo>
                  <a:pt x="133569" y="136525"/>
                </a:lnTo>
                <a:lnTo>
                  <a:pt x="82550" y="104295"/>
                </a:lnTo>
                <a:lnTo>
                  <a:pt x="31531" y="136525"/>
                </a:lnTo>
                <a:lnTo>
                  <a:pt x="51019" y="84377"/>
                </a:lnTo>
                <a:close/>
              </a:path>
            </a:pathLst>
          </a:cu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80" name="Text Box 225"/>
          <p:cNvSpPr txBox="1">
            <a:spLocks noChangeArrowheads="1"/>
          </p:cNvSpPr>
          <p:nvPr/>
        </p:nvSpPr>
        <p:spPr bwMode="auto">
          <a:xfrm>
            <a:off x="6519863" y="1889125"/>
            <a:ext cx="7318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Launch</a:t>
            </a:r>
          </a:p>
        </p:txBody>
      </p:sp>
      <p:sp>
        <p:nvSpPr>
          <p:cNvPr id="3" name="AutoShape 224"/>
          <p:cNvSpPr>
            <a:spLocks noChangeArrowheads="1"/>
          </p:cNvSpPr>
          <p:nvPr/>
        </p:nvSpPr>
        <p:spPr bwMode="auto">
          <a:xfrm>
            <a:off x="6345238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82" name="Text Box 225"/>
          <p:cNvSpPr txBox="1">
            <a:spLocks noChangeArrowheads="1"/>
          </p:cNvSpPr>
          <p:nvPr/>
        </p:nvSpPr>
        <p:spPr bwMode="auto">
          <a:xfrm>
            <a:off x="5924550" y="1765300"/>
            <a:ext cx="71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Exec</a:t>
            </a:r>
          </a:p>
          <a:p>
            <a:pPr algn="ctr"/>
            <a:r>
              <a:rPr lang="en-US" sz="1200" b="1"/>
              <a:t>Review</a:t>
            </a:r>
          </a:p>
        </p:txBody>
      </p:sp>
      <p:sp>
        <p:nvSpPr>
          <p:cNvPr id="4" name="AutoShape 224"/>
          <p:cNvSpPr>
            <a:spLocks noChangeArrowheads="1"/>
          </p:cNvSpPr>
          <p:nvPr/>
        </p:nvSpPr>
        <p:spPr bwMode="auto">
          <a:xfrm>
            <a:off x="7623175" y="2279650"/>
            <a:ext cx="165100" cy="136525"/>
          </a:xfrm>
          <a:custGeom>
            <a:avLst/>
            <a:gdLst>
              <a:gd name="T0" fmla="*/ 82550 w 165100"/>
              <a:gd name="T1" fmla="*/ 0 h 136525"/>
              <a:gd name="T2" fmla="*/ 0 w 165100"/>
              <a:gd name="T3" fmla="*/ 52148 h 136525"/>
              <a:gd name="T4" fmla="*/ 31531 w 165100"/>
              <a:gd name="T5" fmla="*/ 136525 h 136525"/>
              <a:gd name="T6" fmla="*/ 133569 w 165100"/>
              <a:gd name="T7" fmla="*/ 136525 h 136525"/>
              <a:gd name="T8" fmla="*/ 165100 w 165100"/>
              <a:gd name="T9" fmla="*/ 52148 h 136525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51019 w 165100"/>
              <a:gd name="T16" fmla="*/ 52148 h 136525"/>
              <a:gd name="T17" fmla="*/ 114081 w 165100"/>
              <a:gd name="T18" fmla="*/ 104295 h 136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100" h="136525">
                <a:moveTo>
                  <a:pt x="0" y="52148"/>
                </a:moveTo>
                <a:lnTo>
                  <a:pt x="63063" y="52148"/>
                </a:lnTo>
                <a:lnTo>
                  <a:pt x="82550" y="0"/>
                </a:lnTo>
                <a:lnTo>
                  <a:pt x="102037" y="52148"/>
                </a:lnTo>
                <a:lnTo>
                  <a:pt x="165100" y="52148"/>
                </a:lnTo>
                <a:lnTo>
                  <a:pt x="114081" y="84377"/>
                </a:lnTo>
                <a:lnTo>
                  <a:pt x="133569" y="136525"/>
                </a:lnTo>
                <a:lnTo>
                  <a:pt x="82550" y="104295"/>
                </a:lnTo>
                <a:lnTo>
                  <a:pt x="31531" y="136525"/>
                </a:lnTo>
                <a:lnTo>
                  <a:pt x="51019" y="84377"/>
                </a:lnTo>
                <a:close/>
              </a:path>
            </a:pathLst>
          </a:cu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84" name="Text Box 225"/>
          <p:cNvSpPr txBox="1">
            <a:spLocks noChangeArrowheads="1"/>
          </p:cNvSpPr>
          <p:nvPr/>
        </p:nvSpPr>
        <p:spPr bwMode="auto">
          <a:xfrm>
            <a:off x="7256463" y="1882775"/>
            <a:ext cx="8842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Expand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564313" y="5632450"/>
            <a:ext cx="2427287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Configurator 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Model details page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973638" y="3095625"/>
            <a:ext cx="2298700" cy="244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Social Logo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Home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Masthead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“Products”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Category Pages (3) 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Form Factor  Pages (10)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Series Pages (30-40)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“Shop”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“Where to Buy” Page </a:t>
            </a:r>
          </a:p>
        </p:txBody>
      </p:sp>
      <p:sp>
        <p:nvSpPr>
          <p:cNvPr id="69890" name="Line 258"/>
          <p:cNvSpPr>
            <a:spLocks noChangeShapeType="1"/>
          </p:cNvSpPr>
          <p:nvPr/>
        </p:nvSpPr>
        <p:spPr bwMode="auto">
          <a:xfrm>
            <a:off x="6821488" y="2484438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91" name="Line 259"/>
          <p:cNvSpPr>
            <a:spLocks noChangeShapeType="1"/>
          </p:cNvSpPr>
          <p:nvPr/>
        </p:nvSpPr>
        <p:spPr bwMode="auto">
          <a:xfrm>
            <a:off x="7707313" y="2486025"/>
            <a:ext cx="0" cy="3141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43102" y="2537988"/>
            <a:ext cx="1878597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Social Logo </a:t>
            </a:r>
            <a:r>
              <a:rPr lang="en-US" sz="1400" dirty="0" smtClean="0"/>
              <a:t>demo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New Pages</a:t>
            </a:r>
            <a:endParaRPr lang="en-US" sz="1400" dirty="0"/>
          </a:p>
        </p:txBody>
      </p:sp>
      <p:sp>
        <p:nvSpPr>
          <p:cNvPr id="6" name="AutoShape 226"/>
          <p:cNvSpPr>
            <a:spLocks noChangeArrowheads="1"/>
          </p:cNvSpPr>
          <p:nvPr/>
        </p:nvSpPr>
        <p:spPr bwMode="auto">
          <a:xfrm>
            <a:off x="2847975" y="2298700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95" name="Text Box 227"/>
          <p:cNvSpPr txBox="1">
            <a:spLocks noChangeArrowheads="1"/>
          </p:cNvSpPr>
          <p:nvPr/>
        </p:nvSpPr>
        <p:spPr bwMode="auto">
          <a:xfrm>
            <a:off x="2490788" y="1774825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Resource</a:t>
            </a:r>
          </a:p>
          <a:p>
            <a:pPr algn="ctr"/>
            <a:r>
              <a:rPr lang="en-US" sz="1200" b="1"/>
              <a:t>Review</a:t>
            </a:r>
          </a:p>
        </p:txBody>
      </p:sp>
      <p:sp>
        <p:nvSpPr>
          <p:cNvPr id="69896" name="TextBox 3"/>
          <p:cNvSpPr txBox="1">
            <a:spLocks noChangeArrowheads="1"/>
          </p:cNvSpPr>
          <p:nvPr/>
        </p:nvSpPr>
        <p:spPr bwMode="auto">
          <a:xfrm>
            <a:off x="222250" y="5592763"/>
            <a:ext cx="4859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Plus:  Weekly &amp; Daily interlocks: </a:t>
            </a:r>
          </a:p>
          <a:p>
            <a:r>
              <a:rPr lang="en-US" i="1"/>
              <a:t>Marketing / Web / Global Mktg. Community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312037" y="2586288"/>
            <a:ext cx="1912425" cy="1600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Social Logo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Home </a:t>
            </a:r>
            <a:r>
              <a:rPr lang="en-US" sz="1400" dirty="0" smtClean="0"/>
              <a:t>Page</a:t>
            </a:r>
            <a:endParaRPr lang="en-US" sz="1400" dirty="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Category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400" dirty="0" smtClean="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“Shop”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Configurator 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Model details page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684420" y="1094874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Today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rot="5400000">
            <a:off x="1925056" y="1612230"/>
            <a:ext cx="26469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Review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Social Logo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Home Page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Category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Shop </a:t>
            </a:r>
            <a:r>
              <a:rPr lang="en-US" dirty="0" smtClean="0">
                <a:solidFill>
                  <a:schemeClr val="folHlink"/>
                </a:solidFill>
                <a:sym typeface="Wingdings" pitchFamily="2" charset="2"/>
              </a:rPr>
              <a:t></a:t>
            </a:r>
            <a:endParaRPr lang="en-US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Configurator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Model Details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Project plan &amp; Management System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65138" y="646113"/>
            <a:ext cx="8347075" cy="900112"/>
          </a:xfrm>
        </p:spPr>
        <p:txBody>
          <a:bodyPr/>
          <a:lstStyle/>
          <a:p>
            <a:pPr eaLnBrk="1" hangingPunct="1"/>
            <a:r>
              <a:rPr lang="en-US" sz="2800" smtClean="0"/>
              <a:t>SHOP</a:t>
            </a:r>
            <a:br>
              <a:rPr lang="en-US" sz="2800" smtClean="0"/>
            </a:br>
            <a:r>
              <a:rPr lang="en-US" sz="2800" smtClean="0"/>
              <a:t>Homepage</a:t>
            </a:r>
          </a:p>
        </p:txBody>
      </p:sp>
      <p:pic>
        <p:nvPicPr>
          <p:cNvPr id="4" name="Picture 3" descr="10_Shop_home_page_usage-newMC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6088" y="0"/>
            <a:ext cx="4050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65138" y="646113"/>
            <a:ext cx="8347075" cy="90011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SHOP</a:t>
            </a:r>
            <a:br>
              <a:rPr lang="en-US" sz="2800" dirty="0" smtClean="0"/>
            </a:br>
            <a:r>
              <a:rPr lang="en-US" sz="2800" dirty="0" smtClean="0"/>
              <a:t>Homepage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057" y="1713749"/>
            <a:ext cx="4924173" cy="295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Review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Social Logo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Home Page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Category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Shop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Configurator </a:t>
            </a:r>
            <a:r>
              <a:rPr lang="en-US" dirty="0" smtClean="0">
                <a:solidFill>
                  <a:schemeClr val="folHlink"/>
                </a:solidFill>
                <a:sym typeface="Wingdings" pitchFamily="2" charset="2"/>
              </a:rPr>
              <a:t></a:t>
            </a:r>
            <a:endParaRPr lang="en-US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Model Details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Project plan &amp; Management System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CONFIGURATOR</a:t>
            </a:r>
          </a:p>
        </p:txBody>
      </p:sp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38" y="1406525"/>
            <a:ext cx="7620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Review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Social Logo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Home Page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Category Page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Shop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Configurator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Model Details </a:t>
            </a:r>
            <a:r>
              <a:rPr lang="en-US" dirty="0" smtClean="0">
                <a:solidFill>
                  <a:schemeClr val="folHlink"/>
                </a:solidFill>
                <a:sym typeface="Wingdings" pitchFamily="2" charset="2"/>
              </a:rPr>
              <a:t></a:t>
            </a:r>
            <a:endParaRPr lang="en-US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Project plan &amp; Management System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373063" y="646113"/>
            <a:ext cx="8455025" cy="854075"/>
          </a:xfrm>
        </p:spPr>
        <p:txBody>
          <a:bodyPr/>
          <a:lstStyle/>
          <a:p>
            <a:pPr eaLnBrk="1" hangingPunct="1"/>
            <a:r>
              <a:rPr lang="en-US" sz="2800" smtClean="0"/>
              <a:t>MODEL</a:t>
            </a:r>
            <a:br>
              <a:rPr lang="en-US" sz="2800" smtClean="0"/>
            </a:br>
            <a:r>
              <a:rPr lang="en-US" sz="2800" smtClean="0"/>
              <a:t>DETAILS</a:t>
            </a:r>
          </a:p>
        </p:txBody>
      </p:sp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0"/>
            <a:ext cx="62801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Review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Social Logo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Home Page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Category Page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Shop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Configurator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Model Details</a:t>
            </a:r>
          </a:p>
          <a:p>
            <a:pPr eaLnBrk="1" hangingPunct="1"/>
            <a:r>
              <a:rPr lang="en-US" dirty="0" smtClean="0">
                <a:solidFill>
                  <a:schemeClr val="folHlink"/>
                </a:solidFill>
              </a:rPr>
              <a:t>Project plan &amp; Management System </a:t>
            </a:r>
            <a:r>
              <a:rPr lang="en-US" dirty="0" smtClean="0">
                <a:solidFill>
                  <a:schemeClr val="folHlink"/>
                </a:solidFill>
                <a:sym typeface="Wingdings" pitchFamily="2" charset="2"/>
              </a:rPr>
              <a:t></a:t>
            </a:r>
          </a:p>
          <a:p>
            <a:pPr lvl="1" eaLnBrk="1" hangingPunct="1">
              <a:buNone/>
            </a:pPr>
            <a:endParaRPr lang="en-US" dirty="0" smtClean="0">
              <a:solidFill>
                <a:schemeClr val="folHlink"/>
              </a:solidFill>
            </a:endParaRPr>
          </a:p>
          <a:p>
            <a:pPr eaLnBrk="1" hangingPunct="1"/>
            <a:endParaRPr lang="en-US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2808288"/>
            <a:ext cx="9288463" cy="13001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eSupport - navigation change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49263" y="1298575"/>
            <a:ext cx="81343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10/25 – Masthead change only.  Implemented by IBM on current systems.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March 2011 – eSupport will move to new infrastructure and new design</a:t>
            </a:r>
          </a:p>
        </p:txBody>
      </p:sp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3003550"/>
            <a:ext cx="8883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9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Milestones</a:t>
            </a:r>
          </a:p>
        </p:txBody>
      </p:sp>
      <p:graphicFrame>
        <p:nvGraphicFramePr>
          <p:cNvPr id="69782" name="Group 150"/>
          <p:cNvGraphicFramePr>
            <a:graphicFrameLocks noGrp="1"/>
          </p:cNvGraphicFramePr>
          <p:nvPr>
            <p:ph idx="1"/>
          </p:nvPr>
        </p:nvGraphicFramePr>
        <p:xfrm>
          <a:off x="300038" y="1273175"/>
          <a:ext cx="8497887" cy="215900"/>
        </p:xfrm>
        <a:graphic>
          <a:graphicData uri="http://schemas.openxmlformats.org/drawingml/2006/table">
            <a:tbl>
              <a:tblPr/>
              <a:tblGrid>
                <a:gridCol w="447675"/>
                <a:gridCol w="446087"/>
                <a:gridCol w="449263"/>
                <a:gridCol w="447675"/>
                <a:gridCol w="444500"/>
                <a:gridCol w="447675"/>
                <a:gridCol w="446087"/>
                <a:gridCol w="449263"/>
                <a:gridCol w="447675"/>
                <a:gridCol w="446087"/>
                <a:gridCol w="449263"/>
                <a:gridCol w="446087"/>
                <a:gridCol w="446088"/>
                <a:gridCol w="447675"/>
                <a:gridCol w="446087"/>
                <a:gridCol w="449263"/>
                <a:gridCol w="446087"/>
                <a:gridCol w="447675"/>
                <a:gridCol w="447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7/19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7/26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9/13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866" name="Group 234"/>
          <p:cNvGraphicFramePr>
            <a:graphicFrameLocks noGrp="1"/>
          </p:cNvGraphicFramePr>
          <p:nvPr/>
        </p:nvGraphicFramePr>
        <p:xfrm>
          <a:off x="103188" y="1484313"/>
          <a:ext cx="8497887" cy="215900"/>
        </p:xfrm>
        <a:graphic>
          <a:graphicData uri="http://schemas.openxmlformats.org/drawingml/2006/table">
            <a:tbl>
              <a:tblPr/>
              <a:tblGrid>
                <a:gridCol w="447675"/>
                <a:gridCol w="446087"/>
                <a:gridCol w="449263"/>
                <a:gridCol w="447675"/>
                <a:gridCol w="444500"/>
                <a:gridCol w="447675"/>
                <a:gridCol w="446087"/>
                <a:gridCol w="449263"/>
                <a:gridCol w="447675"/>
                <a:gridCol w="446087"/>
                <a:gridCol w="449263"/>
                <a:gridCol w="446087"/>
                <a:gridCol w="446088"/>
                <a:gridCol w="447675"/>
                <a:gridCol w="446087"/>
                <a:gridCol w="449263"/>
                <a:gridCol w="446087"/>
                <a:gridCol w="447675"/>
                <a:gridCol w="44767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663" name="AutoShape 175"/>
          <p:cNvSpPr>
            <a:spLocks noChangeArrowheads="1"/>
          </p:cNvSpPr>
          <p:nvPr/>
        </p:nvSpPr>
        <p:spPr bwMode="auto">
          <a:xfrm>
            <a:off x="511175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68" name="Text Box 176"/>
          <p:cNvSpPr txBox="1">
            <a:spLocks noChangeArrowheads="1"/>
          </p:cNvSpPr>
          <p:nvPr/>
        </p:nvSpPr>
        <p:spPr bwMode="auto">
          <a:xfrm>
            <a:off x="153988" y="1765300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Exec</a:t>
            </a:r>
          </a:p>
          <a:p>
            <a:pPr algn="ctr"/>
            <a:r>
              <a:rPr lang="en-US" sz="1200" b="1" dirty="0"/>
              <a:t>Review</a:t>
            </a:r>
          </a:p>
        </p:txBody>
      </p:sp>
      <p:sp>
        <p:nvSpPr>
          <p:cNvPr id="63714" name="AutoShape 226"/>
          <p:cNvSpPr>
            <a:spLocks noChangeArrowheads="1"/>
          </p:cNvSpPr>
          <p:nvPr/>
        </p:nvSpPr>
        <p:spPr bwMode="auto">
          <a:xfrm>
            <a:off x="2028825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70" name="Text Box 227"/>
          <p:cNvSpPr txBox="1">
            <a:spLocks noChangeArrowheads="1"/>
          </p:cNvSpPr>
          <p:nvPr/>
        </p:nvSpPr>
        <p:spPr bwMode="auto">
          <a:xfrm>
            <a:off x="1671638" y="1765300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Design</a:t>
            </a:r>
          </a:p>
          <a:p>
            <a:pPr algn="ctr"/>
            <a:r>
              <a:rPr lang="en-US" sz="1200" b="1" dirty="0"/>
              <a:t>Review</a:t>
            </a:r>
          </a:p>
        </p:txBody>
      </p:sp>
      <p:sp>
        <p:nvSpPr>
          <p:cNvPr id="69873" name="Text Box 230"/>
          <p:cNvSpPr txBox="1">
            <a:spLocks noChangeArrowheads="1"/>
          </p:cNvSpPr>
          <p:nvPr/>
        </p:nvSpPr>
        <p:spPr bwMode="auto">
          <a:xfrm>
            <a:off x="3913188" y="1765300"/>
            <a:ext cx="617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LEC Demo</a:t>
            </a:r>
          </a:p>
        </p:txBody>
      </p:sp>
      <p:sp>
        <p:nvSpPr>
          <p:cNvPr id="63725" name="AutoShape 237"/>
          <p:cNvSpPr>
            <a:spLocks noChangeArrowheads="1"/>
          </p:cNvSpPr>
          <p:nvPr/>
        </p:nvSpPr>
        <p:spPr bwMode="auto">
          <a:xfrm>
            <a:off x="4260850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712" name="AutoShape 224"/>
          <p:cNvSpPr>
            <a:spLocks noChangeArrowheads="1"/>
          </p:cNvSpPr>
          <p:nvPr/>
        </p:nvSpPr>
        <p:spPr bwMode="auto">
          <a:xfrm>
            <a:off x="4645025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76" name="Text Box 225"/>
          <p:cNvSpPr txBox="1">
            <a:spLocks noChangeArrowheads="1"/>
          </p:cNvSpPr>
          <p:nvPr/>
        </p:nvSpPr>
        <p:spPr bwMode="auto">
          <a:xfrm>
            <a:off x="4327525" y="1765300"/>
            <a:ext cx="841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Exec</a:t>
            </a:r>
          </a:p>
          <a:p>
            <a:pPr algn="ctr"/>
            <a:r>
              <a:rPr lang="en-US" sz="1200" b="1"/>
              <a:t>Review</a:t>
            </a:r>
          </a:p>
        </p:txBody>
      </p:sp>
      <p:sp>
        <p:nvSpPr>
          <p:cNvPr id="2" name="AutoShape 224"/>
          <p:cNvSpPr>
            <a:spLocks noChangeArrowheads="1"/>
          </p:cNvSpPr>
          <p:nvPr/>
        </p:nvSpPr>
        <p:spPr bwMode="auto">
          <a:xfrm>
            <a:off x="6731000" y="2289175"/>
            <a:ext cx="165100" cy="136525"/>
          </a:xfrm>
          <a:custGeom>
            <a:avLst/>
            <a:gdLst>
              <a:gd name="T0" fmla="*/ 82550 w 165100"/>
              <a:gd name="T1" fmla="*/ 0 h 136525"/>
              <a:gd name="T2" fmla="*/ 0 w 165100"/>
              <a:gd name="T3" fmla="*/ 52148 h 136525"/>
              <a:gd name="T4" fmla="*/ 31531 w 165100"/>
              <a:gd name="T5" fmla="*/ 136525 h 136525"/>
              <a:gd name="T6" fmla="*/ 133569 w 165100"/>
              <a:gd name="T7" fmla="*/ 136525 h 136525"/>
              <a:gd name="T8" fmla="*/ 165100 w 165100"/>
              <a:gd name="T9" fmla="*/ 52148 h 136525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51019 w 165100"/>
              <a:gd name="T16" fmla="*/ 52148 h 136525"/>
              <a:gd name="T17" fmla="*/ 114081 w 165100"/>
              <a:gd name="T18" fmla="*/ 104295 h 136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100" h="136525">
                <a:moveTo>
                  <a:pt x="0" y="52148"/>
                </a:moveTo>
                <a:lnTo>
                  <a:pt x="63063" y="52148"/>
                </a:lnTo>
                <a:lnTo>
                  <a:pt x="82550" y="0"/>
                </a:lnTo>
                <a:lnTo>
                  <a:pt x="102037" y="52148"/>
                </a:lnTo>
                <a:lnTo>
                  <a:pt x="165100" y="52148"/>
                </a:lnTo>
                <a:lnTo>
                  <a:pt x="114081" y="84377"/>
                </a:lnTo>
                <a:lnTo>
                  <a:pt x="133569" y="136525"/>
                </a:lnTo>
                <a:lnTo>
                  <a:pt x="82550" y="104295"/>
                </a:lnTo>
                <a:lnTo>
                  <a:pt x="31531" y="136525"/>
                </a:lnTo>
                <a:lnTo>
                  <a:pt x="51019" y="84377"/>
                </a:lnTo>
                <a:close/>
              </a:path>
            </a:pathLst>
          </a:cu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80" name="Text Box 225"/>
          <p:cNvSpPr txBox="1">
            <a:spLocks noChangeArrowheads="1"/>
          </p:cNvSpPr>
          <p:nvPr/>
        </p:nvSpPr>
        <p:spPr bwMode="auto">
          <a:xfrm>
            <a:off x="6519863" y="1889125"/>
            <a:ext cx="7318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Launch</a:t>
            </a:r>
          </a:p>
        </p:txBody>
      </p:sp>
      <p:sp>
        <p:nvSpPr>
          <p:cNvPr id="3" name="AutoShape 224"/>
          <p:cNvSpPr>
            <a:spLocks noChangeArrowheads="1"/>
          </p:cNvSpPr>
          <p:nvPr/>
        </p:nvSpPr>
        <p:spPr bwMode="auto">
          <a:xfrm>
            <a:off x="6345238" y="22891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82" name="Text Box 225"/>
          <p:cNvSpPr txBox="1">
            <a:spLocks noChangeArrowheads="1"/>
          </p:cNvSpPr>
          <p:nvPr/>
        </p:nvSpPr>
        <p:spPr bwMode="auto">
          <a:xfrm>
            <a:off x="5924550" y="1765300"/>
            <a:ext cx="71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Exec</a:t>
            </a:r>
          </a:p>
          <a:p>
            <a:pPr algn="ctr"/>
            <a:r>
              <a:rPr lang="en-US" sz="1200" b="1"/>
              <a:t>Review</a:t>
            </a:r>
          </a:p>
        </p:txBody>
      </p:sp>
      <p:sp>
        <p:nvSpPr>
          <p:cNvPr id="4" name="AutoShape 224"/>
          <p:cNvSpPr>
            <a:spLocks noChangeArrowheads="1"/>
          </p:cNvSpPr>
          <p:nvPr/>
        </p:nvSpPr>
        <p:spPr bwMode="auto">
          <a:xfrm>
            <a:off x="7623175" y="2279650"/>
            <a:ext cx="165100" cy="136525"/>
          </a:xfrm>
          <a:custGeom>
            <a:avLst/>
            <a:gdLst>
              <a:gd name="T0" fmla="*/ 82550 w 165100"/>
              <a:gd name="T1" fmla="*/ 0 h 136525"/>
              <a:gd name="T2" fmla="*/ 0 w 165100"/>
              <a:gd name="T3" fmla="*/ 52148 h 136525"/>
              <a:gd name="T4" fmla="*/ 31531 w 165100"/>
              <a:gd name="T5" fmla="*/ 136525 h 136525"/>
              <a:gd name="T6" fmla="*/ 133569 w 165100"/>
              <a:gd name="T7" fmla="*/ 136525 h 136525"/>
              <a:gd name="T8" fmla="*/ 165100 w 165100"/>
              <a:gd name="T9" fmla="*/ 52148 h 136525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51019 w 165100"/>
              <a:gd name="T16" fmla="*/ 52148 h 136525"/>
              <a:gd name="T17" fmla="*/ 114081 w 165100"/>
              <a:gd name="T18" fmla="*/ 104295 h 1365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100" h="136525">
                <a:moveTo>
                  <a:pt x="0" y="52148"/>
                </a:moveTo>
                <a:lnTo>
                  <a:pt x="63063" y="52148"/>
                </a:lnTo>
                <a:lnTo>
                  <a:pt x="82550" y="0"/>
                </a:lnTo>
                <a:lnTo>
                  <a:pt x="102037" y="52148"/>
                </a:lnTo>
                <a:lnTo>
                  <a:pt x="165100" y="52148"/>
                </a:lnTo>
                <a:lnTo>
                  <a:pt x="114081" y="84377"/>
                </a:lnTo>
                <a:lnTo>
                  <a:pt x="133569" y="136525"/>
                </a:lnTo>
                <a:lnTo>
                  <a:pt x="82550" y="104295"/>
                </a:lnTo>
                <a:lnTo>
                  <a:pt x="31531" y="136525"/>
                </a:lnTo>
                <a:lnTo>
                  <a:pt x="51019" y="84377"/>
                </a:lnTo>
                <a:close/>
              </a:path>
            </a:pathLst>
          </a:cu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84" name="Text Box 225"/>
          <p:cNvSpPr txBox="1">
            <a:spLocks noChangeArrowheads="1"/>
          </p:cNvSpPr>
          <p:nvPr/>
        </p:nvSpPr>
        <p:spPr bwMode="auto">
          <a:xfrm>
            <a:off x="7256463" y="1882775"/>
            <a:ext cx="8842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Expand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564313" y="5632450"/>
            <a:ext cx="2427287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Configurator 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Model details page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973638" y="3095625"/>
            <a:ext cx="2298700" cy="244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Social Logo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Home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Masthead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“Products”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Category Pages (3) 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Form Factor  Pages (10)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Series Pages (30-40)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400" dirty="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“Shop”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“Where to Buy” Page </a:t>
            </a:r>
          </a:p>
        </p:txBody>
      </p:sp>
      <p:sp>
        <p:nvSpPr>
          <p:cNvPr id="69890" name="Line 258"/>
          <p:cNvSpPr>
            <a:spLocks noChangeShapeType="1"/>
          </p:cNvSpPr>
          <p:nvPr/>
        </p:nvSpPr>
        <p:spPr bwMode="auto">
          <a:xfrm>
            <a:off x="6821488" y="2484438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891" name="Line 259"/>
          <p:cNvSpPr>
            <a:spLocks noChangeShapeType="1"/>
          </p:cNvSpPr>
          <p:nvPr/>
        </p:nvSpPr>
        <p:spPr bwMode="auto">
          <a:xfrm>
            <a:off x="7707313" y="2486025"/>
            <a:ext cx="0" cy="3141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AutoShape 226"/>
          <p:cNvSpPr>
            <a:spLocks noChangeArrowheads="1"/>
          </p:cNvSpPr>
          <p:nvPr/>
        </p:nvSpPr>
        <p:spPr bwMode="auto">
          <a:xfrm>
            <a:off x="2847975" y="2298700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95" name="Text Box 227"/>
          <p:cNvSpPr txBox="1">
            <a:spLocks noChangeArrowheads="1"/>
          </p:cNvSpPr>
          <p:nvPr/>
        </p:nvSpPr>
        <p:spPr bwMode="auto">
          <a:xfrm>
            <a:off x="2478756" y="1774825"/>
            <a:ext cx="884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B0F0"/>
                </a:solidFill>
              </a:rPr>
              <a:t>Resource</a:t>
            </a:r>
          </a:p>
          <a:p>
            <a:pPr algn="ctr"/>
            <a:r>
              <a:rPr lang="en-US" sz="1200" b="1" dirty="0">
                <a:solidFill>
                  <a:srgbClr val="00B0F0"/>
                </a:solidFill>
              </a:rPr>
              <a:t>Review</a:t>
            </a:r>
          </a:p>
        </p:txBody>
      </p:sp>
      <p:sp>
        <p:nvSpPr>
          <p:cNvPr id="69896" name="TextBox 3"/>
          <p:cNvSpPr txBox="1">
            <a:spLocks noChangeArrowheads="1"/>
          </p:cNvSpPr>
          <p:nvPr/>
        </p:nvSpPr>
        <p:spPr bwMode="auto">
          <a:xfrm>
            <a:off x="222250" y="5592763"/>
            <a:ext cx="4859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Plus:  Weekly &amp; Daily interlocks: </a:t>
            </a:r>
          </a:p>
          <a:p>
            <a:r>
              <a:rPr lang="en-US" i="1"/>
              <a:t>Marketing / Web / Global Mktg. Community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312037" y="2586288"/>
            <a:ext cx="1912425" cy="16004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Social Logo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Home </a:t>
            </a:r>
            <a:r>
              <a:rPr lang="en-US" sz="1400" dirty="0" smtClean="0"/>
              <a:t>Page</a:t>
            </a:r>
            <a:endParaRPr lang="en-US" sz="1400" dirty="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Category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400" dirty="0" smtClean="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“Shop”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Configurator 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Model details page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502596" y="1094874"/>
            <a:ext cx="137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Next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343102" y="2525956"/>
            <a:ext cx="1878597" cy="5232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/>
              <a:t>Social Logo </a:t>
            </a:r>
            <a:r>
              <a:rPr lang="en-US" sz="1400" dirty="0" smtClean="0"/>
              <a:t>demo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400" dirty="0" smtClean="0"/>
              <a:t>New Pages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objectives – October 25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495425"/>
            <a:ext cx="8678862" cy="4886325"/>
          </a:xfrm>
        </p:spPr>
        <p:txBody>
          <a:bodyPr/>
          <a:lstStyle/>
          <a:p>
            <a:pPr marL="288925" indent="-288925">
              <a:buClr>
                <a:schemeClr val="hlink"/>
              </a:buClr>
              <a:buSzTx/>
              <a:buFont typeface="Wingdings" pitchFamily="2" charset="2"/>
              <a:buChar char="ü"/>
            </a:pPr>
            <a:r>
              <a:rPr lang="en-US" dirty="0" smtClean="0"/>
              <a:t>Wow!</a:t>
            </a:r>
          </a:p>
          <a:p>
            <a:pPr marL="288925" indent="-288925">
              <a:buClr>
                <a:schemeClr val="hlink"/>
              </a:buClr>
              <a:buSzTx/>
              <a:buFont typeface="Wingdings" pitchFamily="2" charset="2"/>
              <a:buChar char="ü"/>
            </a:pPr>
            <a:r>
              <a:rPr lang="en-US" dirty="0" smtClean="0"/>
              <a:t>Tell the brand story.  Products are the hero</a:t>
            </a:r>
          </a:p>
          <a:p>
            <a:pPr marL="288925" indent="-288925">
              <a:buClr>
                <a:schemeClr val="hlink"/>
              </a:buClr>
              <a:buSzTx/>
              <a:buFont typeface="Wingdings" pitchFamily="2" charset="2"/>
              <a:buChar char="ü"/>
            </a:pPr>
            <a:r>
              <a:rPr lang="en-US" dirty="0" smtClean="0"/>
              <a:t>Use 3</a:t>
            </a:r>
            <a:r>
              <a:rPr lang="en-US" baseline="30000" dirty="0" smtClean="0"/>
              <a:t>rd</a:t>
            </a:r>
            <a:r>
              <a:rPr lang="en-US" dirty="0" smtClean="0"/>
              <a:t> party voices – what others say about us</a:t>
            </a:r>
          </a:p>
          <a:p>
            <a:pPr marL="288925" indent="-288925">
              <a:buClr>
                <a:schemeClr val="hlink"/>
              </a:buClr>
              <a:buSzTx/>
              <a:buFont typeface="Wingdings" pitchFamily="2" charset="2"/>
              <a:buChar char="ü"/>
            </a:pPr>
            <a:r>
              <a:rPr lang="en-US" dirty="0" smtClean="0"/>
              <a:t>Multi-channel call to action</a:t>
            </a:r>
          </a:p>
          <a:p>
            <a:pPr marL="288925" indent="-288925">
              <a:buClr>
                <a:schemeClr val="hlink"/>
              </a:buClr>
              <a:buSzTx/>
              <a:buFont typeface="Wingdings" pitchFamily="2" charset="2"/>
              <a:buChar char="ü"/>
            </a:pPr>
            <a:r>
              <a:rPr lang="en-US" dirty="0" smtClean="0"/>
              <a:t>Social content (selected by Lenovo for phase 1)</a:t>
            </a:r>
          </a:p>
          <a:p>
            <a:pPr marL="288925" indent="-288925">
              <a:buClr>
                <a:schemeClr val="hlink"/>
              </a:buClr>
              <a:buSzTx/>
              <a:buFont typeface="Wingdings" pitchFamily="2" charset="2"/>
              <a:buChar char="ü"/>
            </a:pPr>
            <a:r>
              <a:rPr lang="en-US" dirty="0" smtClean="0"/>
              <a:t>Easier for geo teams to localize</a:t>
            </a:r>
          </a:p>
          <a:p>
            <a:pPr marL="288925" indent="-288925">
              <a:buClr>
                <a:schemeClr val="hlink"/>
              </a:buClr>
              <a:buSzTx/>
              <a:buFont typeface="Wingdings" pitchFamily="2" charset="2"/>
              <a:buChar char="ü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Fall release plan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155575" y="1927225"/>
            <a:ext cx="813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021138" y="2147888"/>
            <a:ext cx="171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F7C23"/>
                </a:solidFill>
              </a:rPr>
              <a:t>lenovo.com</a:t>
            </a:r>
            <a:br>
              <a:rPr lang="en-US">
                <a:solidFill>
                  <a:srgbClr val="FF7C23"/>
                </a:solidFill>
              </a:rPr>
            </a:br>
            <a:r>
              <a:rPr lang="en-US">
                <a:solidFill>
                  <a:srgbClr val="FF7C23"/>
                </a:solidFill>
              </a:rPr>
              <a:t>relaunch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73525" y="2909888"/>
            <a:ext cx="26114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Social Logo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Home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Masthead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60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“Products”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60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Category Pages (3) 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Form Factor  Pages (10)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Series Pages (30-40)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600"/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“Shop”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“Where to Buy” Page 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6986588" y="2200275"/>
            <a:ext cx="171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/>
              <a:t>JDA </a:t>
            </a:r>
            <a:br>
              <a:rPr lang="en-US"/>
            </a:br>
            <a:r>
              <a:rPr lang="en-US"/>
              <a:t>Release (R16)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673850" y="2909888"/>
            <a:ext cx="2441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1600"/>
              <a:t>Configurator redesign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1600"/>
              <a:t>Model details page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1600"/>
              <a:t>My Account / Product Registration integration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1600"/>
          </a:p>
          <a:p>
            <a:pPr marL="114300" indent="-114300"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600"/>
              <a:t>Other stakeholder-funded enhancements</a:t>
            </a:r>
          </a:p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1600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42875" y="2909888"/>
            <a:ext cx="261143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14300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Redesign enablers:</a:t>
            </a:r>
          </a:p>
          <a:p>
            <a:pPr marL="342900" lvl="1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CMS publishing upgrades </a:t>
            </a:r>
          </a:p>
          <a:p>
            <a:pPr marL="342900" lvl="1" indent="-1143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1600"/>
              <a:t>Enable Masthead flexibility for 10/25</a:t>
            </a:r>
          </a:p>
          <a:p>
            <a:pPr marL="342900" lvl="1" indent="-114300">
              <a:buClr>
                <a:schemeClr val="hlink"/>
              </a:buClr>
              <a:buFont typeface="Wingdings" pitchFamily="2" charset="2"/>
              <a:buChar char="§"/>
            </a:pPr>
            <a:endParaRPr lang="en-US" sz="1600"/>
          </a:p>
          <a:p>
            <a:pPr marL="114300" indent="-1143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/>
              <a:t>Other stakeholder-funded enhancements</a:t>
            </a:r>
          </a:p>
        </p:txBody>
      </p:sp>
      <p:graphicFrame>
        <p:nvGraphicFramePr>
          <p:cNvPr id="62474" name="Group 10"/>
          <p:cNvGraphicFramePr>
            <a:graphicFrameLocks noGrp="1"/>
          </p:cNvGraphicFramePr>
          <p:nvPr>
            <p:ph idx="1"/>
          </p:nvPr>
        </p:nvGraphicFramePr>
        <p:xfrm>
          <a:off x="171450" y="1360488"/>
          <a:ext cx="8348663" cy="365760"/>
        </p:xfrm>
        <a:graphic>
          <a:graphicData uri="http://schemas.openxmlformats.org/drawingml/2006/table">
            <a:tbl>
              <a:tblPr/>
              <a:tblGrid>
                <a:gridCol w="1392238"/>
                <a:gridCol w="1390650"/>
                <a:gridCol w="1392237"/>
                <a:gridCol w="1390650"/>
                <a:gridCol w="1392238"/>
                <a:gridCol w="13906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10/18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23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495" name="Line 31"/>
          <p:cNvSpPr>
            <a:spLocks noChangeShapeType="1"/>
          </p:cNvSpPr>
          <p:nvPr/>
        </p:nvSpPr>
        <p:spPr bwMode="auto">
          <a:xfrm>
            <a:off x="827088" y="173037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96" name="Line 32"/>
          <p:cNvSpPr>
            <a:spLocks noChangeShapeType="1"/>
          </p:cNvSpPr>
          <p:nvPr/>
        </p:nvSpPr>
        <p:spPr bwMode="auto">
          <a:xfrm>
            <a:off x="2236788" y="177482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97" name="Line 33"/>
          <p:cNvSpPr>
            <a:spLocks noChangeShapeType="1"/>
          </p:cNvSpPr>
          <p:nvPr/>
        </p:nvSpPr>
        <p:spPr bwMode="auto">
          <a:xfrm>
            <a:off x="3624263" y="1792288"/>
            <a:ext cx="0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>
            <a:off x="5018088" y="1790700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>
            <a:off x="6375400" y="180657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>
            <a:off x="7829550" y="1806575"/>
            <a:ext cx="0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2200275"/>
            <a:ext cx="1668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JDA</a:t>
            </a:r>
            <a:br>
              <a:rPr lang="en-US"/>
            </a:br>
            <a:r>
              <a:rPr lang="en-US"/>
              <a:t>Release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REDESIGN PROJECT PLAN</a:t>
            </a:r>
            <a:endParaRPr lang="en-US" smtClean="0">
              <a:solidFill>
                <a:srgbClr val="FF0000"/>
              </a:solidFill>
            </a:endParaRPr>
          </a:p>
        </p:txBody>
      </p:sp>
      <p:graphicFrame>
        <p:nvGraphicFramePr>
          <p:cNvPr id="63491" name="Group 3"/>
          <p:cNvGraphicFramePr>
            <a:graphicFrameLocks noGrp="1"/>
          </p:cNvGraphicFramePr>
          <p:nvPr/>
        </p:nvGraphicFramePr>
        <p:xfrm>
          <a:off x="136525" y="1339850"/>
          <a:ext cx="8685213" cy="5289550"/>
        </p:xfrm>
        <a:graphic>
          <a:graphicData uri="http://schemas.openxmlformats.org/drawingml/2006/table">
            <a:tbl>
              <a:tblPr/>
              <a:tblGrid>
                <a:gridCol w="336550"/>
                <a:gridCol w="363538"/>
                <a:gridCol w="363537"/>
                <a:gridCol w="363538"/>
                <a:gridCol w="360362"/>
                <a:gridCol w="365125"/>
                <a:gridCol w="361950"/>
                <a:gridCol w="363538"/>
                <a:gridCol w="363537"/>
                <a:gridCol w="361950"/>
                <a:gridCol w="363538"/>
                <a:gridCol w="360362"/>
                <a:gridCol w="363538"/>
                <a:gridCol w="365125"/>
                <a:gridCol w="361950"/>
                <a:gridCol w="360362"/>
                <a:gridCol w="363538"/>
                <a:gridCol w="365125"/>
                <a:gridCol w="363537"/>
                <a:gridCol w="361950"/>
                <a:gridCol w="365125"/>
                <a:gridCol w="360363"/>
                <a:gridCol w="363537"/>
                <a:gridCol w="363538"/>
              </a:tblGrid>
              <a:tr h="5289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587" name="Group 99"/>
          <p:cNvGraphicFramePr>
            <a:graphicFrameLocks noGrp="1"/>
          </p:cNvGraphicFramePr>
          <p:nvPr/>
        </p:nvGraphicFramePr>
        <p:xfrm>
          <a:off x="293688" y="1217613"/>
          <a:ext cx="8748712" cy="211138"/>
        </p:xfrm>
        <a:graphic>
          <a:graphicData uri="http://schemas.openxmlformats.org/drawingml/2006/table">
            <a:tbl>
              <a:tblPr/>
              <a:tblGrid>
                <a:gridCol w="365125"/>
                <a:gridCol w="363537"/>
                <a:gridCol w="366713"/>
                <a:gridCol w="365125"/>
                <a:gridCol w="361950"/>
                <a:gridCol w="365125"/>
                <a:gridCol w="365125"/>
                <a:gridCol w="365125"/>
                <a:gridCol w="365125"/>
                <a:gridCol w="361950"/>
                <a:gridCol w="365125"/>
                <a:gridCol w="363537"/>
                <a:gridCol w="365125"/>
                <a:gridCol w="365125"/>
                <a:gridCol w="363538"/>
                <a:gridCol w="366712"/>
                <a:gridCol w="361950"/>
                <a:gridCol w="365125"/>
                <a:gridCol w="365125"/>
                <a:gridCol w="363538"/>
                <a:gridCol w="366712"/>
                <a:gridCol w="361950"/>
                <a:gridCol w="365125"/>
                <a:gridCol w="365125"/>
              </a:tblGrid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6/14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6/21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6/28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7/5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7/12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7/19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7/26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8/30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9/13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9/27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10/29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11/22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88" name="Text Box 172"/>
          <p:cNvSpPr txBox="1">
            <a:spLocks noChangeArrowheads="1"/>
          </p:cNvSpPr>
          <p:nvPr/>
        </p:nvSpPr>
        <p:spPr bwMode="auto">
          <a:xfrm>
            <a:off x="52388" y="4098925"/>
            <a:ext cx="2657475" cy="6397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Shop &amp; My Account</a:t>
            </a:r>
            <a:br>
              <a:rPr lang="en-US" sz="1200" b="1"/>
            </a:br>
            <a:r>
              <a:rPr lang="en-US" sz="1200" b="1"/>
              <a:t>   </a:t>
            </a:r>
            <a:r>
              <a:rPr lang="en-US" sz="1200"/>
              <a:t>incl. CMS enablement, Masthead,</a:t>
            </a:r>
            <a:br>
              <a:rPr lang="en-US" sz="1200"/>
            </a:br>
            <a:r>
              <a:rPr lang="en-US" sz="1200"/>
              <a:t>   Configurator &amp; Model Details</a:t>
            </a:r>
            <a:endParaRPr lang="en-US" sz="1200" i="1"/>
          </a:p>
        </p:txBody>
      </p:sp>
      <p:sp>
        <p:nvSpPr>
          <p:cNvPr id="64589" name="Text Box 173"/>
          <p:cNvSpPr txBox="1">
            <a:spLocks noChangeArrowheads="1"/>
          </p:cNvSpPr>
          <p:nvPr/>
        </p:nvSpPr>
        <p:spPr bwMode="auto">
          <a:xfrm>
            <a:off x="53975" y="5513388"/>
            <a:ext cx="1254125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FAST Search</a:t>
            </a:r>
          </a:p>
        </p:txBody>
      </p:sp>
      <p:sp>
        <p:nvSpPr>
          <p:cNvPr id="64590" name="Text Box 174"/>
          <p:cNvSpPr txBox="1">
            <a:spLocks noChangeArrowheads="1"/>
          </p:cNvSpPr>
          <p:nvPr/>
        </p:nvSpPr>
        <p:spPr bwMode="auto">
          <a:xfrm>
            <a:off x="55563" y="6046788"/>
            <a:ext cx="2009775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eSupport (Nav update)</a:t>
            </a:r>
          </a:p>
        </p:txBody>
      </p:sp>
      <p:sp>
        <p:nvSpPr>
          <p:cNvPr id="63663" name="AutoShape 175"/>
          <p:cNvSpPr>
            <a:spLocks noChangeArrowheads="1"/>
          </p:cNvSpPr>
          <p:nvPr/>
        </p:nvSpPr>
        <p:spPr bwMode="auto">
          <a:xfrm>
            <a:off x="2478088" y="1693863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92" name="Text Box 176"/>
          <p:cNvSpPr txBox="1">
            <a:spLocks noChangeArrowheads="1"/>
          </p:cNvSpPr>
          <p:nvPr/>
        </p:nvSpPr>
        <p:spPr bwMode="auto">
          <a:xfrm>
            <a:off x="2120900" y="1355725"/>
            <a:ext cx="88423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Exec</a:t>
            </a:r>
          </a:p>
          <a:p>
            <a:pPr algn="ctr"/>
            <a:r>
              <a:rPr lang="en-US" sz="900" b="1"/>
              <a:t>Review</a:t>
            </a:r>
          </a:p>
        </p:txBody>
      </p:sp>
      <p:sp>
        <p:nvSpPr>
          <p:cNvPr id="63665" name="AutoShape 177"/>
          <p:cNvSpPr>
            <a:spLocks noChangeArrowheads="1"/>
          </p:cNvSpPr>
          <p:nvPr/>
        </p:nvSpPr>
        <p:spPr bwMode="auto">
          <a:xfrm>
            <a:off x="7292975" y="24796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94" name="AutoShape 178"/>
          <p:cNvSpPr>
            <a:spLocks noChangeArrowheads="1"/>
          </p:cNvSpPr>
          <p:nvPr/>
        </p:nvSpPr>
        <p:spPr bwMode="auto">
          <a:xfrm>
            <a:off x="3405188" y="4938713"/>
            <a:ext cx="4692650" cy="190500"/>
          </a:xfrm>
          <a:prstGeom prst="homePlate">
            <a:avLst>
              <a:gd name="adj" fmla="val 94428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Arial Narrow" pitchFamily="34" charset="0"/>
              </a:rPr>
              <a:t>Implementation</a:t>
            </a:r>
          </a:p>
        </p:txBody>
      </p:sp>
      <p:sp>
        <p:nvSpPr>
          <p:cNvPr id="64595" name="Rectangle 179"/>
          <p:cNvSpPr>
            <a:spLocks noChangeArrowheads="1"/>
          </p:cNvSpPr>
          <p:nvPr/>
        </p:nvSpPr>
        <p:spPr bwMode="auto">
          <a:xfrm>
            <a:off x="7858125" y="261938"/>
            <a:ext cx="134938" cy="12223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6" name="Rectangle 180"/>
          <p:cNvSpPr>
            <a:spLocks noChangeArrowheads="1"/>
          </p:cNvSpPr>
          <p:nvPr/>
        </p:nvSpPr>
        <p:spPr bwMode="auto">
          <a:xfrm>
            <a:off x="7858125" y="414338"/>
            <a:ext cx="134938" cy="122237"/>
          </a:xfrm>
          <a:prstGeom prst="rect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7" name="Rectangle 181"/>
          <p:cNvSpPr>
            <a:spLocks noChangeArrowheads="1"/>
          </p:cNvSpPr>
          <p:nvPr/>
        </p:nvSpPr>
        <p:spPr bwMode="auto">
          <a:xfrm>
            <a:off x="7858125" y="565150"/>
            <a:ext cx="134938" cy="1222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98" name="Text Box 182"/>
          <p:cNvSpPr txBox="1">
            <a:spLocks noChangeArrowheads="1"/>
          </p:cNvSpPr>
          <p:nvPr/>
        </p:nvSpPr>
        <p:spPr bwMode="auto">
          <a:xfrm>
            <a:off x="7950200" y="214313"/>
            <a:ext cx="1322388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Lenovo</a:t>
            </a:r>
            <a:br>
              <a:rPr lang="en-US" sz="1000"/>
            </a:br>
            <a:r>
              <a:rPr lang="en-US" sz="1000"/>
              <a:t>Agency + Lenovo</a:t>
            </a:r>
            <a:br>
              <a:rPr lang="en-US" sz="1000"/>
            </a:br>
            <a:r>
              <a:rPr lang="en-US" sz="1000"/>
              <a:t>JDA + Lenovo</a:t>
            </a:r>
            <a:br>
              <a:rPr lang="en-US" sz="1000"/>
            </a:br>
            <a:r>
              <a:rPr lang="en-US" sz="1000"/>
              <a:t>Lenovo WW team</a:t>
            </a:r>
            <a:br>
              <a:rPr lang="en-US" sz="1000"/>
            </a:br>
            <a:r>
              <a:rPr lang="en-US" sz="1000"/>
              <a:t>Lenovo Geo team</a:t>
            </a:r>
          </a:p>
        </p:txBody>
      </p:sp>
      <p:sp>
        <p:nvSpPr>
          <p:cNvPr id="64599" name="AutoShape 183"/>
          <p:cNvSpPr>
            <a:spLocks noChangeArrowheads="1"/>
          </p:cNvSpPr>
          <p:nvPr/>
        </p:nvSpPr>
        <p:spPr bwMode="auto">
          <a:xfrm>
            <a:off x="1554163" y="5503863"/>
            <a:ext cx="1079500" cy="330200"/>
          </a:xfrm>
          <a:prstGeom prst="homePlate">
            <a:avLst>
              <a:gd name="adj" fmla="val 21159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Blueprint </a:t>
            </a:r>
            <a:br>
              <a:rPr lang="en-US" sz="10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000">
                <a:solidFill>
                  <a:schemeClr val="bg1"/>
                </a:solidFill>
                <a:latin typeface="Arial Narrow" pitchFamily="34" charset="0"/>
              </a:rPr>
              <a:t>Metadata / sitemaps</a:t>
            </a:r>
          </a:p>
        </p:txBody>
      </p:sp>
      <p:sp>
        <p:nvSpPr>
          <p:cNvPr id="64600" name="AutoShape 184"/>
          <p:cNvSpPr>
            <a:spLocks noChangeArrowheads="1"/>
          </p:cNvSpPr>
          <p:nvPr/>
        </p:nvSpPr>
        <p:spPr bwMode="auto">
          <a:xfrm>
            <a:off x="4835525" y="5503863"/>
            <a:ext cx="1436688" cy="330200"/>
          </a:xfrm>
          <a:prstGeom prst="homePlate">
            <a:avLst>
              <a:gd name="adj" fmla="val 13154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Development / </a:t>
            </a:r>
          </a:p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Processing</a:t>
            </a:r>
          </a:p>
        </p:txBody>
      </p:sp>
      <p:sp>
        <p:nvSpPr>
          <p:cNvPr id="64601" name="AutoShape 185"/>
          <p:cNvSpPr>
            <a:spLocks noChangeArrowheads="1"/>
          </p:cNvSpPr>
          <p:nvPr/>
        </p:nvSpPr>
        <p:spPr bwMode="auto">
          <a:xfrm>
            <a:off x="6278563" y="5499100"/>
            <a:ext cx="1079500" cy="330200"/>
          </a:xfrm>
          <a:prstGeom prst="homePlate">
            <a:avLst>
              <a:gd name="adj" fmla="val 21159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Q/A</a:t>
            </a:r>
          </a:p>
        </p:txBody>
      </p:sp>
      <p:sp>
        <p:nvSpPr>
          <p:cNvPr id="64602" name="AutoShape 186"/>
          <p:cNvSpPr>
            <a:spLocks noChangeArrowheads="1"/>
          </p:cNvSpPr>
          <p:nvPr/>
        </p:nvSpPr>
        <p:spPr bwMode="auto">
          <a:xfrm>
            <a:off x="2652713" y="5497513"/>
            <a:ext cx="2170112" cy="330200"/>
          </a:xfrm>
          <a:prstGeom prst="homePlate">
            <a:avLst>
              <a:gd name="adj" fmla="val 19868"/>
            </a:avLst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Arial Narrow" pitchFamily="34" charset="0"/>
              </a:rPr>
              <a:t>(Awaiting new pages and functions)</a:t>
            </a:r>
          </a:p>
        </p:txBody>
      </p:sp>
      <p:sp>
        <p:nvSpPr>
          <p:cNvPr id="63676" name="AutoShape 188"/>
          <p:cNvSpPr>
            <a:spLocks noChangeArrowheads="1"/>
          </p:cNvSpPr>
          <p:nvPr/>
        </p:nvSpPr>
        <p:spPr bwMode="auto">
          <a:xfrm>
            <a:off x="6011863" y="1957388"/>
            <a:ext cx="165100" cy="136525"/>
          </a:xfrm>
          <a:prstGeom prst="star5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06" name="Text Box 190"/>
          <p:cNvSpPr txBox="1">
            <a:spLocks noChangeArrowheads="1"/>
          </p:cNvSpPr>
          <p:nvPr/>
        </p:nvSpPr>
        <p:spPr bwMode="auto">
          <a:xfrm>
            <a:off x="4795838" y="1865313"/>
            <a:ext cx="12763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MCP 2 launch 10/1</a:t>
            </a:r>
          </a:p>
        </p:txBody>
      </p:sp>
      <p:sp>
        <p:nvSpPr>
          <p:cNvPr id="64607" name="Text Box 191"/>
          <p:cNvSpPr txBox="1">
            <a:spLocks noChangeArrowheads="1"/>
          </p:cNvSpPr>
          <p:nvPr/>
        </p:nvSpPr>
        <p:spPr bwMode="auto">
          <a:xfrm>
            <a:off x="7386638" y="2428875"/>
            <a:ext cx="4000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WW</a:t>
            </a:r>
          </a:p>
        </p:txBody>
      </p:sp>
      <p:sp>
        <p:nvSpPr>
          <p:cNvPr id="64608" name="AutoShape 192"/>
          <p:cNvSpPr>
            <a:spLocks noChangeArrowheads="1"/>
          </p:cNvSpPr>
          <p:nvPr/>
        </p:nvSpPr>
        <p:spPr bwMode="auto">
          <a:xfrm>
            <a:off x="3370263" y="5973763"/>
            <a:ext cx="392112" cy="330200"/>
          </a:xfrm>
          <a:prstGeom prst="homePlate">
            <a:avLst>
              <a:gd name="adj" fmla="val 33833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Design</a:t>
            </a:r>
          </a:p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Nav</a:t>
            </a:r>
          </a:p>
        </p:txBody>
      </p:sp>
      <p:sp>
        <p:nvSpPr>
          <p:cNvPr id="64609" name="AutoShape 193"/>
          <p:cNvSpPr>
            <a:spLocks noChangeArrowheads="1"/>
          </p:cNvSpPr>
          <p:nvPr/>
        </p:nvSpPr>
        <p:spPr bwMode="auto">
          <a:xfrm>
            <a:off x="3771900" y="5981700"/>
            <a:ext cx="1041400" cy="330200"/>
          </a:xfrm>
          <a:prstGeom prst="homePlate">
            <a:avLst>
              <a:gd name="adj" fmla="val 23552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Requirements/</a:t>
            </a:r>
          </a:p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RFS to IBM</a:t>
            </a:r>
          </a:p>
        </p:txBody>
      </p:sp>
      <p:sp>
        <p:nvSpPr>
          <p:cNvPr id="64610" name="AutoShape 194"/>
          <p:cNvSpPr>
            <a:spLocks noChangeArrowheads="1"/>
          </p:cNvSpPr>
          <p:nvPr/>
        </p:nvSpPr>
        <p:spPr bwMode="auto">
          <a:xfrm>
            <a:off x="4829175" y="5959475"/>
            <a:ext cx="1800225" cy="330200"/>
          </a:xfrm>
          <a:prstGeom prst="homePlate">
            <a:avLst>
              <a:gd name="adj" fmla="val 16482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Development</a:t>
            </a:r>
          </a:p>
        </p:txBody>
      </p:sp>
      <p:sp>
        <p:nvSpPr>
          <p:cNvPr id="64611" name="AutoShape 195"/>
          <p:cNvSpPr>
            <a:spLocks noChangeArrowheads="1"/>
          </p:cNvSpPr>
          <p:nvPr/>
        </p:nvSpPr>
        <p:spPr bwMode="auto">
          <a:xfrm>
            <a:off x="6657975" y="5957888"/>
            <a:ext cx="711200" cy="330200"/>
          </a:xfrm>
          <a:prstGeom prst="homePlate">
            <a:avLst>
              <a:gd name="adj" fmla="val 61365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Testing</a:t>
            </a:r>
          </a:p>
        </p:txBody>
      </p:sp>
      <p:sp>
        <p:nvSpPr>
          <p:cNvPr id="63684" name="AutoShape 196"/>
          <p:cNvSpPr>
            <a:spLocks noChangeArrowheads="1"/>
          </p:cNvSpPr>
          <p:nvPr/>
        </p:nvSpPr>
        <p:spPr bwMode="auto">
          <a:xfrm>
            <a:off x="7291388" y="5967413"/>
            <a:ext cx="153987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13" name="AutoShape 197"/>
          <p:cNvSpPr>
            <a:spLocks noChangeArrowheads="1"/>
          </p:cNvSpPr>
          <p:nvPr/>
        </p:nvSpPr>
        <p:spPr bwMode="auto">
          <a:xfrm>
            <a:off x="6694488" y="2543175"/>
            <a:ext cx="665162" cy="377825"/>
          </a:xfrm>
          <a:prstGeom prst="homePlate">
            <a:avLst>
              <a:gd name="adj" fmla="val 17320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Geo Q/A</a:t>
            </a:r>
          </a:p>
        </p:txBody>
      </p:sp>
      <p:sp>
        <p:nvSpPr>
          <p:cNvPr id="63686" name="AutoShape 198"/>
          <p:cNvSpPr>
            <a:spLocks noChangeArrowheads="1"/>
          </p:cNvSpPr>
          <p:nvPr/>
        </p:nvSpPr>
        <p:spPr bwMode="auto">
          <a:xfrm>
            <a:off x="7307263" y="5386388"/>
            <a:ext cx="153987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15" name="AutoShape 199"/>
          <p:cNvSpPr>
            <a:spLocks noChangeArrowheads="1"/>
          </p:cNvSpPr>
          <p:nvPr/>
        </p:nvSpPr>
        <p:spPr bwMode="auto">
          <a:xfrm>
            <a:off x="7747000" y="3159125"/>
            <a:ext cx="1327150" cy="123825"/>
          </a:xfrm>
          <a:prstGeom prst="homePlate">
            <a:avLst>
              <a:gd name="adj" fmla="val 32402"/>
            </a:avLst>
          </a:prstGeom>
          <a:gradFill rotWithShape="1">
            <a:gsLst>
              <a:gs pos="0">
                <a:srgbClr val="66FF66"/>
              </a:gs>
              <a:gs pos="100000">
                <a:srgbClr val="99FFCC"/>
              </a:gs>
            </a:gsLst>
            <a:lin ang="2700000" scaled="1"/>
          </a:gra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Build out sub-series</a:t>
            </a:r>
          </a:p>
        </p:txBody>
      </p:sp>
      <p:sp>
        <p:nvSpPr>
          <p:cNvPr id="64616" name="AutoShape 200"/>
          <p:cNvSpPr>
            <a:spLocks noChangeArrowheads="1"/>
          </p:cNvSpPr>
          <p:nvPr/>
        </p:nvSpPr>
        <p:spPr bwMode="auto">
          <a:xfrm>
            <a:off x="4108450" y="2586038"/>
            <a:ext cx="703263" cy="139700"/>
          </a:xfrm>
          <a:prstGeom prst="homePlate">
            <a:avLst>
              <a:gd name="adj" fmla="val 34400"/>
            </a:avLst>
          </a:prstGeom>
          <a:solidFill>
            <a:srgbClr val="66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Enter content</a:t>
            </a:r>
          </a:p>
        </p:txBody>
      </p:sp>
      <p:sp>
        <p:nvSpPr>
          <p:cNvPr id="64617" name="AutoShape 202"/>
          <p:cNvSpPr>
            <a:spLocks noChangeArrowheads="1"/>
          </p:cNvSpPr>
          <p:nvPr/>
        </p:nvSpPr>
        <p:spPr bwMode="auto">
          <a:xfrm>
            <a:off x="4824413" y="2581275"/>
            <a:ext cx="1103312" cy="134938"/>
          </a:xfrm>
          <a:prstGeom prst="homePlate">
            <a:avLst>
              <a:gd name="adj" fmla="val 35961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Geo Localize Wave 1</a:t>
            </a:r>
          </a:p>
        </p:txBody>
      </p:sp>
      <p:sp>
        <p:nvSpPr>
          <p:cNvPr id="64618" name="AutoShape 207"/>
          <p:cNvSpPr>
            <a:spLocks noChangeArrowheads="1"/>
          </p:cNvSpPr>
          <p:nvPr/>
        </p:nvSpPr>
        <p:spPr bwMode="auto">
          <a:xfrm>
            <a:off x="3814763" y="2441575"/>
            <a:ext cx="354012" cy="146050"/>
          </a:xfrm>
          <a:prstGeom prst="homePlate">
            <a:avLst>
              <a:gd name="adj" fmla="val 16563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Train</a:t>
            </a:r>
          </a:p>
        </p:txBody>
      </p:sp>
      <p:sp>
        <p:nvSpPr>
          <p:cNvPr id="64619" name="AutoShape 208"/>
          <p:cNvSpPr>
            <a:spLocks noChangeArrowheads="1"/>
          </p:cNvSpPr>
          <p:nvPr/>
        </p:nvSpPr>
        <p:spPr bwMode="auto">
          <a:xfrm>
            <a:off x="4106863" y="2097088"/>
            <a:ext cx="1443037" cy="319087"/>
          </a:xfrm>
          <a:prstGeom prst="homePlate">
            <a:avLst>
              <a:gd name="adj" fmla="val 30903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Teamsite</a:t>
            </a:r>
          </a:p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Presentation Layer</a:t>
            </a:r>
          </a:p>
        </p:txBody>
      </p:sp>
      <p:sp>
        <p:nvSpPr>
          <p:cNvPr id="64620" name="AutoShape 209"/>
          <p:cNvSpPr>
            <a:spLocks noChangeArrowheads="1"/>
          </p:cNvSpPr>
          <p:nvPr/>
        </p:nvSpPr>
        <p:spPr bwMode="auto">
          <a:xfrm>
            <a:off x="3365500" y="2590800"/>
            <a:ext cx="733425" cy="130175"/>
          </a:xfrm>
          <a:prstGeom prst="homePlate">
            <a:avLst>
              <a:gd name="adj" fmla="val 38500"/>
            </a:avLst>
          </a:prstGeom>
          <a:solidFill>
            <a:srgbClr val="66FF66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Narrow" pitchFamily="34" charset="0"/>
              </a:rPr>
              <a:t>Prepare assets</a:t>
            </a:r>
          </a:p>
        </p:txBody>
      </p:sp>
      <p:sp>
        <p:nvSpPr>
          <p:cNvPr id="63698" name="AutoShape 210"/>
          <p:cNvSpPr>
            <a:spLocks noChangeArrowheads="1"/>
          </p:cNvSpPr>
          <p:nvPr/>
        </p:nvSpPr>
        <p:spPr bwMode="auto">
          <a:xfrm>
            <a:off x="7786688" y="2965450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22" name="Text Box 211"/>
          <p:cNvSpPr txBox="1">
            <a:spLocks noChangeArrowheads="1"/>
          </p:cNvSpPr>
          <p:nvPr/>
        </p:nvSpPr>
        <p:spPr bwMode="auto">
          <a:xfrm>
            <a:off x="7845425" y="2917825"/>
            <a:ext cx="130016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(10/30 U260 launch)</a:t>
            </a:r>
          </a:p>
        </p:txBody>
      </p:sp>
      <p:sp>
        <p:nvSpPr>
          <p:cNvPr id="64623" name="Text Box 213"/>
          <p:cNvSpPr txBox="1">
            <a:spLocks noChangeArrowheads="1"/>
          </p:cNvSpPr>
          <p:nvPr/>
        </p:nvSpPr>
        <p:spPr bwMode="auto">
          <a:xfrm>
            <a:off x="2765425" y="2538413"/>
            <a:ext cx="62071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 b="1"/>
              <a:t>Wave 1</a:t>
            </a:r>
          </a:p>
        </p:txBody>
      </p:sp>
      <p:sp>
        <p:nvSpPr>
          <p:cNvPr id="64624" name="AutoShape 216"/>
          <p:cNvSpPr>
            <a:spLocks noChangeArrowheads="1"/>
          </p:cNvSpPr>
          <p:nvPr/>
        </p:nvSpPr>
        <p:spPr bwMode="auto">
          <a:xfrm>
            <a:off x="3032125" y="2289175"/>
            <a:ext cx="1066800" cy="141288"/>
          </a:xfrm>
          <a:prstGeom prst="homePlate">
            <a:avLst>
              <a:gd name="adj" fmla="val 51595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“Capture Templates”</a:t>
            </a:r>
          </a:p>
        </p:txBody>
      </p:sp>
      <p:sp>
        <p:nvSpPr>
          <p:cNvPr id="64625" name="AutoShape 217"/>
          <p:cNvSpPr>
            <a:spLocks noChangeArrowheads="1"/>
          </p:cNvSpPr>
          <p:nvPr/>
        </p:nvSpPr>
        <p:spPr bwMode="auto">
          <a:xfrm>
            <a:off x="3552825" y="2092325"/>
            <a:ext cx="550863" cy="198438"/>
          </a:xfrm>
          <a:prstGeom prst="homePlate">
            <a:avLst>
              <a:gd name="adj" fmla="val 10924"/>
            </a:avLst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HTML</a:t>
            </a:r>
          </a:p>
        </p:txBody>
      </p:sp>
      <p:sp>
        <p:nvSpPr>
          <p:cNvPr id="64626" name="AutoShape 218"/>
          <p:cNvSpPr>
            <a:spLocks noChangeArrowheads="1"/>
          </p:cNvSpPr>
          <p:nvPr/>
        </p:nvSpPr>
        <p:spPr bwMode="auto">
          <a:xfrm>
            <a:off x="3030538" y="2092325"/>
            <a:ext cx="550862" cy="196850"/>
          </a:xfrm>
          <a:prstGeom prst="homePlate">
            <a:avLst>
              <a:gd name="adj" fmla="val 11012"/>
            </a:avLst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Visuals</a:t>
            </a:r>
          </a:p>
        </p:txBody>
      </p:sp>
      <p:sp>
        <p:nvSpPr>
          <p:cNvPr id="64627" name="AutoShape 219"/>
          <p:cNvSpPr>
            <a:spLocks noChangeArrowheads="1"/>
          </p:cNvSpPr>
          <p:nvPr/>
        </p:nvSpPr>
        <p:spPr bwMode="auto">
          <a:xfrm>
            <a:off x="4602163" y="2436813"/>
            <a:ext cx="354012" cy="146050"/>
          </a:xfrm>
          <a:prstGeom prst="homePlate">
            <a:avLst>
              <a:gd name="adj" fmla="val 16563"/>
            </a:avLst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Train</a:t>
            </a:r>
          </a:p>
        </p:txBody>
      </p:sp>
      <p:sp>
        <p:nvSpPr>
          <p:cNvPr id="64628" name="Text Box 220"/>
          <p:cNvSpPr txBox="1">
            <a:spLocks noChangeArrowheads="1"/>
          </p:cNvSpPr>
          <p:nvPr/>
        </p:nvSpPr>
        <p:spPr bwMode="auto">
          <a:xfrm>
            <a:off x="57150" y="2051050"/>
            <a:ext cx="2760663" cy="1187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New Home Page &amp; </a:t>
            </a:r>
            <a:br>
              <a:rPr lang="en-US" sz="1200" b="1"/>
            </a:br>
            <a:r>
              <a:rPr lang="en-US" sz="1200" b="1"/>
              <a:t>Learn Flow: </a:t>
            </a:r>
            <a:r>
              <a:rPr lang="en-US" sz="1200"/>
              <a:t/>
            </a:r>
            <a:br>
              <a:rPr lang="en-US" sz="1200"/>
            </a:br>
            <a:r>
              <a:rPr lang="en-US" sz="1200"/>
              <a:t>   Incl.</a:t>
            </a:r>
            <a:r>
              <a:rPr lang="en-US" sz="1200" b="1"/>
              <a:t> </a:t>
            </a:r>
            <a:r>
              <a:rPr lang="en-US" sz="1200"/>
              <a:t>Home Page, Category, </a:t>
            </a:r>
            <a:br>
              <a:rPr lang="en-US" sz="1200"/>
            </a:br>
            <a:r>
              <a:rPr lang="en-US" sz="1200"/>
              <a:t>   Form Factor, Series, </a:t>
            </a:r>
            <a:br>
              <a:rPr lang="en-US" sz="1200"/>
            </a:br>
            <a:r>
              <a:rPr lang="en-US" sz="1200"/>
              <a:t>   + Shop home page &amp; Where to Buy</a:t>
            </a:r>
            <a:br>
              <a:rPr lang="en-US" sz="1200"/>
            </a:br>
            <a:r>
              <a:rPr lang="en-US" sz="1200"/>
              <a:t>   (Sub Series added post 10/25)</a:t>
            </a:r>
            <a:endParaRPr lang="en-US" sz="1000"/>
          </a:p>
        </p:txBody>
      </p:sp>
      <p:sp>
        <p:nvSpPr>
          <p:cNvPr id="63712" name="AutoShape 224"/>
          <p:cNvSpPr>
            <a:spLocks noChangeArrowheads="1"/>
          </p:cNvSpPr>
          <p:nvPr/>
        </p:nvSpPr>
        <p:spPr bwMode="auto">
          <a:xfrm>
            <a:off x="5510213" y="1693863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30" name="Text Box 225"/>
          <p:cNvSpPr txBox="1">
            <a:spLocks noChangeArrowheads="1"/>
          </p:cNvSpPr>
          <p:nvPr/>
        </p:nvSpPr>
        <p:spPr bwMode="auto">
          <a:xfrm>
            <a:off x="5253038" y="1355725"/>
            <a:ext cx="884237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Exec</a:t>
            </a:r>
          </a:p>
          <a:p>
            <a:pPr algn="ctr"/>
            <a:r>
              <a:rPr lang="en-US" sz="900" b="1"/>
              <a:t>Review</a:t>
            </a:r>
          </a:p>
        </p:txBody>
      </p:sp>
      <p:sp>
        <p:nvSpPr>
          <p:cNvPr id="63714" name="AutoShape 226"/>
          <p:cNvSpPr>
            <a:spLocks noChangeArrowheads="1"/>
          </p:cNvSpPr>
          <p:nvPr/>
        </p:nvSpPr>
        <p:spPr bwMode="auto">
          <a:xfrm>
            <a:off x="3581400" y="1693863"/>
            <a:ext cx="1143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32" name="Text Box 227"/>
          <p:cNvSpPr txBox="1">
            <a:spLocks noChangeArrowheads="1"/>
          </p:cNvSpPr>
          <p:nvPr/>
        </p:nvSpPr>
        <p:spPr bwMode="auto">
          <a:xfrm>
            <a:off x="3322638" y="1355725"/>
            <a:ext cx="6159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Design</a:t>
            </a:r>
          </a:p>
          <a:p>
            <a:pPr algn="ctr"/>
            <a:r>
              <a:rPr lang="en-US" sz="900" b="1"/>
              <a:t>Review</a:t>
            </a:r>
          </a:p>
        </p:txBody>
      </p:sp>
      <p:sp>
        <p:nvSpPr>
          <p:cNvPr id="64633" name="Rectangle 228"/>
          <p:cNvSpPr>
            <a:spLocks noChangeArrowheads="1"/>
          </p:cNvSpPr>
          <p:nvPr/>
        </p:nvSpPr>
        <p:spPr bwMode="auto">
          <a:xfrm>
            <a:off x="7859713" y="731838"/>
            <a:ext cx="134937" cy="122237"/>
          </a:xfrm>
          <a:prstGeom prst="rect">
            <a:avLst/>
          </a:prstGeom>
          <a:solidFill>
            <a:srgbClr val="33CC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4" name="Rectangle 229"/>
          <p:cNvSpPr>
            <a:spLocks noChangeArrowheads="1"/>
          </p:cNvSpPr>
          <p:nvPr/>
        </p:nvSpPr>
        <p:spPr bwMode="auto">
          <a:xfrm>
            <a:off x="7859713" y="898525"/>
            <a:ext cx="134937" cy="122238"/>
          </a:xfrm>
          <a:prstGeom prst="rect">
            <a:avLst/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635" name="Text Box 230"/>
          <p:cNvSpPr txBox="1">
            <a:spLocks noChangeArrowheads="1"/>
          </p:cNvSpPr>
          <p:nvPr/>
        </p:nvSpPr>
        <p:spPr bwMode="auto">
          <a:xfrm>
            <a:off x="5006975" y="1355725"/>
            <a:ext cx="61753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/>
              <a:t>LEC Demo</a:t>
            </a:r>
          </a:p>
        </p:txBody>
      </p:sp>
      <p:sp>
        <p:nvSpPr>
          <p:cNvPr id="64636" name="AutoShape 231"/>
          <p:cNvSpPr>
            <a:spLocks noChangeArrowheads="1"/>
          </p:cNvSpPr>
          <p:nvPr/>
        </p:nvSpPr>
        <p:spPr bwMode="auto">
          <a:xfrm>
            <a:off x="369888" y="4733925"/>
            <a:ext cx="2997200" cy="381000"/>
          </a:xfrm>
          <a:prstGeom prst="homePlate">
            <a:avLst>
              <a:gd name="adj" fmla="val 2644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Arial Narrow" pitchFamily="34" charset="0"/>
              </a:rPr>
              <a:t>Concept &amp; Blueprint Phases</a:t>
            </a:r>
          </a:p>
        </p:txBody>
      </p:sp>
      <p:sp>
        <p:nvSpPr>
          <p:cNvPr id="64637" name="AutoShape 232"/>
          <p:cNvSpPr>
            <a:spLocks noChangeArrowheads="1"/>
          </p:cNvSpPr>
          <p:nvPr/>
        </p:nvSpPr>
        <p:spPr bwMode="auto">
          <a:xfrm>
            <a:off x="3397250" y="4724400"/>
            <a:ext cx="2778125" cy="190500"/>
          </a:xfrm>
          <a:prstGeom prst="homePlate">
            <a:avLst>
              <a:gd name="adj" fmla="val 55903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Arial Narrow" pitchFamily="34" charset="0"/>
              </a:rPr>
              <a:t>Implementation</a:t>
            </a:r>
          </a:p>
        </p:txBody>
      </p:sp>
      <p:sp>
        <p:nvSpPr>
          <p:cNvPr id="64638" name="Text Box 233"/>
          <p:cNvSpPr txBox="1">
            <a:spLocks noChangeArrowheads="1"/>
          </p:cNvSpPr>
          <p:nvPr/>
        </p:nvSpPr>
        <p:spPr bwMode="auto">
          <a:xfrm>
            <a:off x="6199188" y="4473575"/>
            <a:ext cx="1620837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DR Release live (10/4)</a:t>
            </a:r>
            <a:br>
              <a:rPr lang="en-US" sz="900" b="1"/>
            </a:br>
            <a:r>
              <a:rPr lang="en-US" sz="900" b="1"/>
              <a:t>(with redesign enablers)</a:t>
            </a:r>
          </a:p>
        </p:txBody>
      </p:sp>
      <p:sp>
        <p:nvSpPr>
          <p:cNvPr id="63722" name="AutoShape 234"/>
          <p:cNvSpPr>
            <a:spLocks noChangeArrowheads="1"/>
          </p:cNvSpPr>
          <p:nvPr/>
        </p:nvSpPr>
        <p:spPr bwMode="auto">
          <a:xfrm>
            <a:off x="6103938" y="4527550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40" name="Text Box 235"/>
          <p:cNvSpPr txBox="1">
            <a:spLocks noChangeArrowheads="1"/>
          </p:cNvSpPr>
          <p:nvPr/>
        </p:nvSpPr>
        <p:spPr bwMode="auto">
          <a:xfrm>
            <a:off x="8010525" y="4518025"/>
            <a:ext cx="1063625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R16 live (11/8)</a:t>
            </a:r>
          </a:p>
          <a:p>
            <a:r>
              <a:rPr lang="en-US" sz="900" b="1"/>
              <a:t>    </a:t>
            </a:r>
          </a:p>
          <a:p>
            <a:r>
              <a:rPr lang="en-US" sz="900" b="1"/>
              <a:t>  (with </a:t>
            </a:r>
          </a:p>
          <a:p>
            <a:r>
              <a:rPr lang="en-US" sz="900" b="1"/>
              <a:t>  configurator,</a:t>
            </a:r>
            <a:br>
              <a:rPr lang="en-US" sz="900" b="1"/>
            </a:br>
            <a:r>
              <a:rPr lang="en-US" sz="900" b="1"/>
              <a:t>  model details)</a:t>
            </a:r>
          </a:p>
        </p:txBody>
      </p:sp>
      <p:sp>
        <p:nvSpPr>
          <p:cNvPr id="63724" name="AutoShape 236"/>
          <p:cNvSpPr>
            <a:spLocks noChangeArrowheads="1"/>
          </p:cNvSpPr>
          <p:nvPr/>
        </p:nvSpPr>
        <p:spPr bwMode="auto">
          <a:xfrm>
            <a:off x="8008938" y="4725988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725" name="AutoShape 237"/>
          <p:cNvSpPr>
            <a:spLocks noChangeArrowheads="1"/>
          </p:cNvSpPr>
          <p:nvPr/>
        </p:nvSpPr>
        <p:spPr bwMode="auto">
          <a:xfrm>
            <a:off x="5303838" y="1693863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43" name="Text Box 238"/>
          <p:cNvSpPr txBox="1">
            <a:spLocks noChangeArrowheads="1"/>
          </p:cNvSpPr>
          <p:nvPr/>
        </p:nvSpPr>
        <p:spPr bwMode="auto">
          <a:xfrm>
            <a:off x="3343275" y="4724400"/>
            <a:ext cx="8985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Digital River</a:t>
            </a:r>
          </a:p>
        </p:txBody>
      </p:sp>
      <p:sp>
        <p:nvSpPr>
          <p:cNvPr id="64644" name="Text Box 239"/>
          <p:cNvSpPr txBox="1">
            <a:spLocks noChangeArrowheads="1"/>
          </p:cNvSpPr>
          <p:nvPr/>
        </p:nvSpPr>
        <p:spPr bwMode="auto">
          <a:xfrm>
            <a:off x="3376613" y="4921250"/>
            <a:ext cx="89852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R16</a:t>
            </a:r>
          </a:p>
        </p:txBody>
      </p:sp>
      <p:sp>
        <p:nvSpPr>
          <p:cNvPr id="63728" name="AutoShape 240"/>
          <p:cNvSpPr>
            <a:spLocks noChangeArrowheads="1"/>
          </p:cNvSpPr>
          <p:nvPr/>
        </p:nvSpPr>
        <p:spPr bwMode="auto">
          <a:xfrm>
            <a:off x="7270750" y="3508375"/>
            <a:ext cx="1651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46" name="Text Box 241"/>
          <p:cNvSpPr txBox="1">
            <a:spLocks noChangeArrowheads="1"/>
          </p:cNvSpPr>
          <p:nvPr/>
        </p:nvSpPr>
        <p:spPr bwMode="auto">
          <a:xfrm>
            <a:off x="7364413" y="3457575"/>
            <a:ext cx="4000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WW</a:t>
            </a:r>
          </a:p>
        </p:txBody>
      </p:sp>
      <p:sp>
        <p:nvSpPr>
          <p:cNvPr id="64647" name="AutoShape 242"/>
          <p:cNvSpPr>
            <a:spLocks noChangeArrowheads="1"/>
          </p:cNvSpPr>
          <p:nvPr/>
        </p:nvSpPr>
        <p:spPr bwMode="auto">
          <a:xfrm>
            <a:off x="2641600" y="2092325"/>
            <a:ext cx="401638" cy="330200"/>
          </a:xfrm>
          <a:prstGeom prst="homePlate">
            <a:avLst>
              <a:gd name="adj" fmla="val 4787"/>
            </a:avLst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Wire</a:t>
            </a:r>
            <a:br>
              <a:rPr lang="en-US" sz="10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frames</a:t>
            </a:r>
          </a:p>
        </p:txBody>
      </p:sp>
      <p:sp>
        <p:nvSpPr>
          <p:cNvPr id="64648" name="Text Box 243"/>
          <p:cNvSpPr txBox="1">
            <a:spLocks noChangeArrowheads="1"/>
          </p:cNvSpPr>
          <p:nvPr/>
        </p:nvSpPr>
        <p:spPr bwMode="auto">
          <a:xfrm>
            <a:off x="42863" y="3525838"/>
            <a:ext cx="2224087" cy="2746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Social Logo</a:t>
            </a:r>
          </a:p>
        </p:txBody>
      </p:sp>
      <p:sp>
        <p:nvSpPr>
          <p:cNvPr id="64649" name="AutoShape 244"/>
          <p:cNvSpPr>
            <a:spLocks noChangeArrowheads="1"/>
          </p:cNvSpPr>
          <p:nvPr/>
        </p:nvSpPr>
        <p:spPr bwMode="auto">
          <a:xfrm>
            <a:off x="6626225" y="3602038"/>
            <a:ext cx="720725" cy="236537"/>
          </a:xfrm>
          <a:prstGeom prst="homePlate">
            <a:avLst>
              <a:gd name="adj" fmla="val 11680"/>
            </a:avLst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Q/A</a:t>
            </a:r>
          </a:p>
        </p:txBody>
      </p:sp>
      <p:sp>
        <p:nvSpPr>
          <p:cNvPr id="64650" name="AutoShape 245"/>
          <p:cNvSpPr>
            <a:spLocks noChangeArrowheads="1"/>
          </p:cNvSpPr>
          <p:nvPr/>
        </p:nvSpPr>
        <p:spPr bwMode="auto">
          <a:xfrm>
            <a:off x="4911725" y="3602038"/>
            <a:ext cx="1749425" cy="236537"/>
          </a:xfrm>
          <a:prstGeom prst="homePlate">
            <a:avLst>
              <a:gd name="adj" fmla="val 28351"/>
            </a:avLst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Development</a:t>
            </a:r>
          </a:p>
        </p:txBody>
      </p:sp>
      <p:sp>
        <p:nvSpPr>
          <p:cNvPr id="64651" name="AutoShape 246"/>
          <p:cNvSpPr>
            <a:spLocks noChangeArrowheads="1"/>
          </p:cNvSpPr>
          <p:nvPr/>
        </p:nvSpPr>
        <p:spPr bwMode="auto">
          <a:xfrm>
            <a:off x="3632200" y="3602038"/>
            <a:ext cx="1292225" cy="236537"/>
          </a:xfrm>
          <a:prstGeom prst="homePlate">
            <a:avLst>
              <a:gd name="adj" fmla="val 20942"/>
            </a:avLst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Design &amp; Prototyping</a:t>
            </a:r>
          </a:p>
        </p:txBody>
      </p:sp>
      <p:sp>
        <p:nvSpPr>
          <p:cNvPr id="64652" name="AutoShape 247"/>
          <p:cNvSpPr>
            <a:spLocks noChangeArrowheads="1"/>
          </p:cNvSpPr>
          <p:nvPr/>
        </p:nvSpPr>
        <p:spPr bwMode="auto">
          <a:xfrm>
            <a:off x="1917700" y="3602038"/>
            <a:ext cx="1719263" cy="236537"/>
          </a:xfrm>
          <a:prstGeom prst="homePlate">
            <a:avLst>
              <a:gd name="adj" fmla="val 27862"/>
            </a:avLst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Concept</a:t>
            </a:r>
          </a:p>
        </p:txBody>
      </p:sp>
      <p:sp>
        <p:nvSpPr>
          <p:cNvPr id="64653" name="AutoShape 153"/>
          <p:cNvSpPr>
            <a:spLocks noChangeArrowheads="1"/>
          </p:cNvSpPr>
          <p:nvPr/>
        </p:nvSpPr>
        <p:spPr bwMode="auto">
          <a:xfrm>
            <a:off x="4833938" y="2776538"/>
            <a:ext cx="582612" cy="157162"/>
          </a:xfrm>
          <a:prstGeom prst="homePlate">
            <a:avLst>
              <a:gd name="adj" fmla="val 25332"/>
            </a:avLst>
          </a:prstGeom>
          <a:solidFill>
            <a:srgbClr val="66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Arial Narrow" pitchFamily="34" charset="0"/>
              </a:rPr>
              <a:t>Enter content</a:t>
            </a:r>
          </a:p>
        </p:txBody>
      </p:sp>
      <p:sp>
        <p:nvSpPr>
          <p:cNvPr id="64654" name="AutoShape 154"/>
          <p:cNvSpPr>
            <a:spLocks noChangeArrowheads="1"/>
          </p:cNvSpPr>
          <p:nvPr/>
        </p:nvSpPr>
        <p:spPr bwMode="auto">
          <a:xfrm>
            <a:off x="5407025" y="2770188"/>
            <a:ext cx="1103313" cy="150812"/>
          </a:xfrm>
          <a:prstGeom prst="homePlate">
            <a:avLst>
              <a:gd name="adj" fmla="val 32176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Localize Wave  2</a:t>
            </a:r>
          </a:p>
        </p:txBody>
      </p:sp>
      <p:sp>
        <p:nvSpPr>
          <p:cNvPr id="64655" name="AutoShape 155"/>
          <p:cNvSpPr>
            <a:spLocks noChangeArrowheads="1"/>
          </p:cNvSpPr>
          <p:nvPr/>
        </p:nvSpPr>
        <p:spPr bwMode="auto">
          <a:xfrm>
            <a:off x="4119563" y="2792413"/>
            <a:ext cx="711200" cy="144462"/>
          </a:xfrm>
          <a:prstGeom prst="homePlate">
            <a:avLst>
              <a:gd name="adj" fmla="val 33641"/>
            </a:avLst>
          </a:prstGeom>
          <a:solidFill>
            <a:srgbClr val="66FF66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Narrow" pitchFamily="34" charset="0"/>
              </a:rPr>
              <a:t>Prepare assets</a:t>
            </a:r>
          </a:p>
        </p:txBody>
      </p:sp>
      <p:sp>
        <p:nvSpPr>
          <p:cNvPr id="64656" name="AutoShape 156"/>
          <p:cNvSpPr>
            <a:spLocks noChangeArrowheads="1"/>
          </p:cNvSpPr>
          <p:nvPr/>
        </p:nvSpPr>
        <p:spPr bwMode="auto">
          <a:xfrm>
            <a:off x="5994400" y="2974975"/>
            <a:ext cx="1058863" cy="153988"/>
          </a:xfrm>
          <a:prstGeom prst="homePlate">
            <a:avLst>
              <a:gd name="adj" fmla="val 30243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Arial Narrow" pitchFamily="34" charset="0"/>
              </a:rPr>
              <a:t>Localize Wave 3</a:t>
            </a:r>
          </a:p>
        </p:txBody>
      </p:sp>
      <p:sp>
        <p:nvSpPr>
          <p:cNvPr id="64657" name="AutoShape 157"/>
          <p:cNvSpPr>
            <a:spLocks noChangeArrowheads="1"/>
          </p:cNvSpPr>
          <p:nvPr/>
        </p:nvSpPr>
        <p:spPr bwMode="auto">
          <a:xfrm>
            <a:off x="5416550" y="2979738"/>
            <a:ext cx="565150" cy="142875"/>
          </a:xfrm>
          <a:prstGeom prst="homePlate">
            <a:avLst>
              <a:gd name="adj" fmla="val 17397"/>
            </a:avLst>
          </a:prstGeom>
          <a:solidFill>
            <a:srgbClr val="66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Arial Narrow" pitchFamily="34" charset="0"/>
              </a:rPr>
              <a:t>Enter content</a:t>
            </a:r>
          </a:p>
        </p:txBody>
      </p:sp>
      <p:sp>
        <p:nvSpPr>
          <p:cNvPr id="64658" name="Text Box 158"/>
          <p:cNvSpPr txBox="1">
            <a:spLocks noChangeArrowheads="1"/>
          </p:cNvSpPr>
          <p:nvPr/>
        </p:nvSpPr>
        <p:spPr bwMode="auto">
          <a:xfrm>
            <a:off x="3400425" y="2744788"/>
            <a:ext cx="62071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 b="1"/>
              <a:t>Wave 2</a:t>
            </a:r>
          </a:p>
        </p:txBody>
      </p:sp>
      <p:sp>
        <p:nvSpPr>
          <p:cNvPr id="64659" name="Text Box 159"/>
          <p:cNvSpPr txBox="1">
            <a:spLocks noChangeArrowheads="1"/>
          </p:cNvSpPr>
          <p:nvPr/>
        </p:nvSpPr>
        <p:spPr bwMode="auto">
          <a:xfrm>
            <a:off x="3286125" y="2940050"/>
            <a:ext cx="123666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 b="1"/>
              <a:t>Wave 3</a:t>
            </a:r>
          </a:p>
        </p:txBody>
      </p:sp>
      <p:sp>
        <p:nvSpPr>
          <p:cNvPr id="64660" name="AutoShape 160"/>
          <p:cNvSpPr>
            <a:spLocks noChangeArrowheads="1"/>
          </p:cNvSpPr>
          <p:nvPr/>
        </p:nvSpPr>
        <p:spPr bwMode="auto">
          <a:xfrm>
            <a:off x="7061200" y="2990850"/>
            <a:ext cx="287338" cy="136525"/>
          </a:xfrm>
          <a:prstGeom prst="homePlate">
            <a:avLst>
              <a:gd name="adj" fmla="val 9257"/>
            </a:avLst>
          </a:prstGeom>
          <a:solidFill>
            <a:srgbClr val="99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Arial Narrow" pitchFamily="34" charset="0"/>
              </a:rPr>
              <a:t>Q/A</a:t>
            </a:r>
          </a:p>
        </p:txBody>
      </p:sp>
      <p:sp>
        <p:nvSpPr>
          <p:cNvPr id="64661" name="AutoShape 161"/>
          <p:cNvSpPr>
            <a:spLocks noChangeArrowheads="1"/>
          </p:cNvSpPr>
          <p:nvPr/>
        </p:nvSpPr>
        <p:spPr bwMode="auto">
          <a:xfrm>
            <a:off x="4683125" y="2973388"/>
            <a:ext cx="711200" cy="144462"/>
          </a:xfrm>
          <a:prstGeom prst="homePlate">
            <a:avLst>
              <a:gd name="adj" fmla="val 33641"/>
            </a:avLst>
          </a:prstGeom>
          <a:solidFill>
            <a:srgbClr val="66FF66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  <a:latin typeface="Arial Narrow" pitchFamily="34" charset="0"/>
              </a:rPr>
              <a:t>Prepare assets</a:t>
            </a:r>
          </a:p>
        </p:txBody>
      </p:sp>
      <p:sp>
        <p:nvSpPr>
          <p:cNvPr id="2" name="AutoShape 226"/>
          <p:cNvSpPr>
            <a:spLocks noChangeArrowheads="1"/>
          </p:cNvSpPr>
          <p:nvPr/>
        </p:nvSpPr>
        <p:spPr bwMode="auto">
          <a:xfrm>
            <a:off x="4186238" y="1695450"/>
            <a:ext cx="114300" cy="136525"/>
          </a:xfrm>
          <a:prstGeom prst="star5">
            <a:avLst/>
          </a:prstGeom>
          <a:solidFill>
            <a:srgbClr val="FFC72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AutoShape 188"/>
          <p:cNvSpPr>
            <a:spLocks noChangeArrowheads="1"/>
          </p:cNvSpPr>
          <p:nvPr/>
        </p:nvSpPr>
        <p:spPr bwMode="auto">
          <a:xfrm>
            <a:off x="4552950" y="1957388"/>
            <a:ext cx="165100" cy="136525"/>
          </a:xfrm>
          <a:prstGeom prst="star5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666" name="Text Box 190"/>
          <p:cNvSpPr txBox="1">
            <a:spLocks noChangeArrowheads="1"/>
          </p:cNvSpPr>
          <p:nvPr/>
        </p:nvSpPr>
        <p:spPr bwMode="auto">
          <a:xfrm>
            <a:off x="3336925" y="1865313"/>
            <a:ext cx="12763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MCP 2 ready (9/1)</a:t>
            </a:r>
          </a:p>
        </p:txBody>
      </p:sp>
      <p:sp>
        <p:nvSpPr>
          <p:cNvPr id="64667" name="Text Box 227"/>
          <p:cNvSpPr txBox="1">
            <a:spLocks noChangeArrowheads="1"/>
          </p:cNvSpPr>
          <p:nvPr/>
        </p:nvSpPr>
        <p:spPr bwMode="auto">
          <a:xfrm>
            <a:off x="3863975" y="1355725"/>
            <a:ext cx="7540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/>
              <a:t>Resource</a:t>
            </a:r>
            <a:br>
              <a:rPr lang="en-US" sz="900" b="1"/>
            </a:br>
            <a:r>
              <a:rPr lang="en-US" sz="900" b="1"/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Review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Let’s look at some </a:t>
            </a:r>
            <a:r>
              <a:rPr lang="en-US" dirty="0" smtClean="0">
                <a:solidFill>
                  <a:srgbClr val="00B0F0"/>
                </a:solidFill>
                <a:hlinkClick r:id="rId2"/>
              </a:rPr>
              <a:t>concepts</a:t>
            </a:r>
            <a:r>
              <a:rPr lang="en-US" dirty="0" smtClean="0">
                <a:solidFill>
                  <a:srgbClr val="00B0F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Today’s Review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Social Logo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folHlink"/>
                </a:solidFill>
                <a:sym typeface="Wingdings" pitchFamily="2" charset="2"/>
              </a:rPr>
              <a:t></a:t>
            </a:r>
            <a:endParaRPr lang="en-US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Home Page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Category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Shop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Configurator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Model Details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Project plan &amp; Management System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1540" y="2125980"/>
            <a:ext cx="7360920" cy="1714500"/>
          </a:xfrm>
          <a:ln/>
        </p:spPr>
        <p:txBody>
          <a:bodyPr/>
          <a:lstStyle/>
          <a:p>
            <a:r>
              <a:rPr lang="en-US"/>
              <a:t>social logo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10" y="-137160"/>
            <a:ext cx="976122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8650"/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1490" y="0"/>
            <a:ext cx="976122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8650"/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310" y="0"/>
            <a:ext cx="972693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8BCCC8-774F-4499-AC25-FFB3805905FF-161-00000E6E471246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192" y="108282"/>
            <a:ext cx="8999038" cy="6388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lenovo_corporate_template_mar08">
  <a:themeElements>
    <a:clrScheme name="7_lenovo_corporate_template_mar08 1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DDDDDD"/>
      </a:accent1>
      <a:accent2>
        <a:srgbClr val="9EA900"/>
      </a:accent2>
      <a:accent3>
        <a:srgbClr val="AAAAAA"/>
      </a:accent3>
      <a:accent4>
        <a:srgbClr val="DADADA"/>
      </a:accent4>
      <a:accent5>
        <a:srgbClr val="EBEBEB"/>
      </a:accent5>
      <a:accent6>
        <a:srgbClr val="8F9900"/>
      </a:accent6>
      <a:hlink>
        <a:srgbClr val="0092BA"/>
      </a:hlink>
      <a:folHlink>
        <a:srgbClr val="0099CC"/>
      </a:folHlink>
    </a:clrScheme>
    <a:fontScheme name="7_lenovo_corporate_template_mar08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lenovo_corporate_template_mar08 1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9EA900"/>
        </a:accent2>
        <a:accent3>
          <a:srgbClr val="AAAAAA"/>
        </a:accent3>
        <a:accent4>
          <a:srgbClr val="DADADA"/>
        </a:accent4>
        <a:accent5>
          <a:srgbClr val="EBEBEB"/>
        </a:accent5>
        <a:accent6>
          <a:srgbClr val="8F9900"/>
        </a:accent6>
        <a:hlink>
          <a:srgbClr val="0092BA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1D6D2106A154EA354358A41F3C58E" ma:contentTypeVersion="0" ma:contentTypeDescription="Create a new document." ma:contentTypeScope="" ma:versionID="c1894fdd9530b578eecca9e65c1a0e1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40BECB8-7E44-4C85-85B8-C33D9001CE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8E58A2-84D2-4D9B-B9A9-889BB35C8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2EF322A-9E3F-4603-9792-5F41BDC5A50A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lenovo_corporate_template1008</Template>
  <TotalTime>21246</TotalTime>
  <Words>704</Words>
  <Application>Microsoft Office PowerPoint</Application>
  <PresentationFormat>On-screen Show (4:3)</PresentationFormat>
  <Paragraphs>321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7_lenovo_corporate_template_mar08</vt:lpstr>
      <vt:lpstr>Custom Design</vt:lpstr>
      <vt:lpstr>WEB DESIGN UPDATE</vt:lpstr>
      <vt:lpstr>Key Milestones</vt:lpstr>
      <vt:lpstr>Key objectives – October 25</vt:lpstr>
      <vt:lpstr>Today’s Review</vt:lpstr>
      <vt:lpstr>Today’s Review</vt:lpstr>
      <vt:lpstr>social logo</vt:lpstr>
      <vt:lpstr>Slide 7</vt:lpstr>
      <vt:lpstr>Slide 8</vt:lpstr>
      <vt:lpstr>Slide 9</vt:lpstr>
      <vt:lpstr>Social Logo (under construction)</vt:lpstr>
      <vt:lpstr>Today’s Review</vt:lpstr>
      <vt:lpstr>Slide 12</vt:lpstr>
      <vt:lpstr>Slide 13</vt:lpstr>
      <vt:lpstr>Slide 14</vt:lpstr>
      <vt:lpstr>Today’s Review</vt:lpstr>
      <vt:lpstr>Slide 16</vt:lpstr>
      <vt:lpstr>Slide 17</vt:lpstr>
      <vt:lpstr>Slide 18</vt:lpstr>
      <vt:lpstr>Slide 19</vt:lpstr>
      <vt:lpstr>Today’s Review</vt:lpstr>
      <vt:lpstr>SHOP Homepage</vt:lpstr>
      <vt:lpstr>SHOP Homepage  </vt:lpstr>
      <vt:lpstr>Today’s Review</vt:lpstr>
      <vt:lpstr>CONFIGURATOR</vt:lpstr>
      <vt:lpstr>Today’s Review</vt:lpstr>
      <vt:lpstr>MODEL DETAILS</vt:lpstr>
      <vt:lpstr>Today’s Review</vt:lpstr>
      <vt:lpstr>eSupport - navigation change</vt:lpstr>
      <vt:lpstr>Key Milestones</vt:lpstr>
      <vt:lpstr>BACKUP</vt:lpstr>
      <vt:lpstr>Fall release plan</vt:lpstr>
      <vt:lpstr>REDESIGN PROJECT PLAN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2008/09 Business Review</dc:title>
  <dc:creator>LCC Showcase</dc:creator>
  <dc:description>To download this file go to:_x000d_
http://w3-1.ibm.com/psg/pcd/branding/</dc:description>
  <cp:lastModifiedBy>Faith</cp:lastModifiedBy>
  <cp:revision>467</cp:revision>
  <cp:lastPrinted>2007-03-22T16:27:04Z</cp:lastPrinted>
  <dcterms:created xsi:type="dcterms:W3CDTF">2009-01-26T14:27:28Z</dcterms:created>
  <dcterms:modified xsi:type="dcterms:W3CDTF">2010-08-24T19:57:40Z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0x010100F7E1D6D2106A154EA354358A41F3C58E</vt:lpwstr>
  </property>
</Properties>
</file>